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728" r:id="rId6"/>
    <p:sldId id="723" r:id="rId7"/>
    <p:sldId id="724" r:id="rId8"/>
    <p:sldId id="722" r:id="rId9"/>
    <p:sldId id="727" r:id="rId10"/>
    <p:sldId id="725" r:id="rId11"/>
    <p:sldId id="729" r:id="rId12"/>
    <p:sldId id="737" r:id="rId13"/>
    <p:sldId id="740" r:id="rId14"/>
    <p:sldId id="736" r:id="rId15"/>
    <p:sldId id="733" r:id="rId16"/>
    <p:sldId id="738" r:id="rId17"/>
    <p:sldId id="739" r:id="rId18"/>
    <p:sldId id="730" r:id="rId19"/>
    <p:sldId id="734" r:id="rId20"/>
    <p:sldId id="726" r:id="rId21"/>
  </p:sldIdLst>
  <p:sldSz cx="9144000" cy="5143500" type="screen16x9"/>
  <p:notesSz cx="6888163" cy="10018713"/>
  <p:embeddedFontLst>
    <p:embeddedFont>
      <p:font typeface="EB Garamond" panose="00000500000000000000" pitchFamily="2"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Tahoma" panose="020B060403050404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7" roundtripDataSignature="AMtx7mgWIeEOM5PX0jG3H4DF99WFmxMHc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inab Ouardirhi" initials="ZO" lastIdx="2" clrIdx="0">
    <p:extLst>
      <p:ext uri="{19B8F6BF-5375-455C-9EA6-DF929625EA0E}">
        <p15:presenceInfo xmlns:p15="http://schemas.microsoft.com/office/powerpoint/2012/main" userId="8537f902694311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9"/>
    <a:srgbClr val="00000F"/>
    <a:srgbClr val="E9ECFE"/>
    <a:srgbClr val="8AE6A6"/>
    <a:srgbClr val="E3F9EA"/>
    <a:srgbClr val="94B9E7"/>
    <a:srgbClr val="F4F4F4"/>
    <a:srgbClr val="89D5ED"/>
    <a:srgbClr val="E3F9E9"/>
    <a:srgbClr val="EBFE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4BAAD4-B9AE-46D9-962C-8CCAED32E3BB}">
  <a:tblStyle styleId="{BD4BAAD4-B9AE-46D9-962C-8CCAED32E3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107" autoAdjust="0"/>
  </p:normalViewPr>
  <p:slideViewPr>
    <p:cSldViewPr snapToGrid="0">
      <p:cViewPr varScale="1">
        <p:scale>
          <a:sx n="92" d="100"/>
          <a:sy n="92" d="100"/>
        </p:scale>
        <p:origin x="1186"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font" Target="fonts/font12.fntdata"/><Relationship Id="rId188" Type="http://schemas.openxmlformats.org/officeDocument/2006/relationships/commentAuthors" Target="commentAuthors.xml"/><Relationship Id="rId7" Type="http://schemas.openxmlformats.org/officeDocument/2006/relationships/slide" Target="slides/slide3.xml"/><Relationship Id="rId19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87"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19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4.xml"/><Relationship Id="rId189" Type="http://schemas.openxmlformats.org/officeDocument/2006/relationships/presProps" Target="presProps.xml"/><Relationship Id="rId19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3188" y="750888"/>
            <a:ext cx="6681787" cy="3759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8817" y="4758890"/>
            <a:ext cx="5510530" cy="4508420"/>
          </a:xfrm>
          <a:prstGeom prst="rect">
            <a:avLst/>
          </a:prstGeom>
          <a:noFill/>
          <a:ln>
            <a:noFill/>
          </a:ln>
        </p:spPr>
        <p:txBody>
          <a:bodyPr spcFirstLastPara="1" wrap="square" lIns="96591" tIns="96591" rIns="96591" bIns="96591"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notes"/>
          <p:cNvSpPr>
            <a:spLocks noGrp="1" noRot="1" noChangeAspect="1"/>
          </p:cNvSpPr>
          <p:nvPr>
            <p:ph type="sldImg" idx="2"/>
          </p:nvPr>
        </p:nvSpPr>
        <p:spPr>
          <a:xfrm>
            <a:off x="103188" y="750888"/>
            <a:ext cx="6681787" cy="3759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notes"/>
          <p:cNvSpPr txBox="1">
            <a:spLocks noGrp="1"/>
          </p:cNvSpPr>
          <p:nvPr>
            <p:ph type="body" idx="1"/>
          </p:nvPr>
        </p:nvSpPr>
        <p:spPr>
          <a:xfrm>
            <a:off x="688817" y="4758890"/>
            <a:ext cx="5510530" cy="4508420"/>
          </a:xfrm>
          <a:prstGeom prst="rect">
            <a:avLst/>
          </a:prstGeom>
          <a:noFill/>
          <a:ln>
            <a:noFill/>
          </a:ln>
        </p:spPr>
        <p:txBody>
          <a:bodyPr spcFirstLastPara="1" wrap="square" lIns="96591" tIns="96591" rIns="96591" bIns="96591" anchor="t" anchorCtr="0">
            <a:noAutofit/>
          </a:bodyPr>
          <a:lstStyle/>
          <a:p>
            <a:pPr marL="139700" indent="0">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74C44-72F7-C4F5-0B78-B66422B01B0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3E39D37-38F0-3E53-B8D9-E3521A9AB678}"/>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BD279563-2E7B-A434-FEC7-B6D2367CCD31}"/>
              </a:ext>
            </a:extLst>
          </p:cNvPr>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Observations clés</a:t>
            </a:r>
          </a:p>
          <a:p>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préserve le mieux la structure statistique des données originales</a:t>
            </a:r>
          </a:p>
          <a:p>
            <a:r>
              <a:rPr lang="fr-FR" sz="1100" b="0" i="0" u="none" strike="noStrike" cap="none" dirty="0">
                <a:solidFill>
                  <a:srgbClr val="000000"/>
                </a:solidFill>
                <a:effectLst/>
                <a:latin typeface="Arial"/>
                <a:ea typeface="Arial"/>
                <a:cs typeface="Arial"/>
                <a:sym typeface="Arial"/>
              </a:rPr>
              <a:t>KNN performance surprenante (0.74) grâce à la préservation de la structure locale</a:t>
            </a:r>
          </a:p>
          <a:p>
            <a:r>
              <a:rPr lang="fr-FR" sz="1100" b="0" i="0" u="none" strike="noStrike" cap="none" dirty="0">
                <a:solidFill>
                  <a:srgbClr val="000000"/>
                </a:solidFill>
                <a:effectLst/>
                <a:latin typeface="Arial"/>
                <a:ea typeface="Arial"/>
                <a:cs typeface="Arial"/>
                <a:sym typeface="Arial"/>
              </a:rPr>
              <a:t>Méthodes simples (</a:t>
            </a:r>
            <a:r>
              <a:rPr lang="fr-FR" sz="1100" b="0" i="0" u="none" strike="noStrike" cap="none" dirty="0" err="1">
                <a:solidFill>
                  <a:srgbClr val="000000"/>
                </a:solidFill>
                <a:effectLst/>
                <a:latin typeface="Arial"/>
                <a:ea typeface="Arial"/>
                <a:cs typeface="Arial"/>
                <a:sym typeface="Arial"/>
              </a:rPr>
              <a:t>Mean</a:t>
            </a:r>
            <a:r>
              <a:rPr lang="fr-FR" sz="1100" b="0" i="0" u="none" strike="noStrike" cap="none" dirty="0">
                <a:solidFill>
                  <a:srgbClr val="000000"/>
                </a:solidFill>
                <a:effectLst/>
                <a:latin typeface="Arial"/>
                <a:ea typeface="Arial"/>
                <a:cs typeface="Arial"/>
                <a:sym typeface="Arial"/>
              </a:rPr>
              <a:t>/EM) altèrent significativement les distributions (score &lt; 0.45)</a:t>
            </a:r>
          </a:p>
          <a:p>
            <a:r>
              <a:rPr lang="fr-FR" sz="1100" b="0" i="0" u="none" strike="noStrike" cap="none" dirty="0">
                <a:solidFill>
                  <a:srgbClr val="000000"/>
                </a:solidFill>
                <a:effectLst/>
                <a:latin typeface="Arial"/>
                <a:ea typeface="Arial"/>
                <a:cs typeface="Arial"/>
                <a:sym typeface="Arial"/>
              </a:rPr>
              <a:t>Importance clinique</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La préservation des distributions est cruciale pour les analyses statistiques subséquentes (tests, modèles prédictifs).</a:t>
            </a:r>
          </a:p>
          <a:p>
            <a:pPr marL="147593" indent="0">
              <a:buNone/>
            </a:pPr>
            <a:endParaRPr lang="fr-BE" dirty="0"/>
          </a:p>
        </p:txBody>
      </p:sp>
    </p:spTree>
    <p:extLst>
      <p:ext uri="{BB962C8B-B14F-4D97-AF65-F5344CB8AC3E}">
        <p14:creationId xmlns:p14="http://schemas.microsoft.com/office/powerpoint/2010/main" val="3160485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9A9C3-8D9E-D374-5C9D-1EFDA9A491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F54B2F-688B-B9B2-C21B-8367550E6FDA}"/>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360976CA-16ED-D704-8E95-AC7085CBC663}"/>
              </a:ext>
            </a:extLst>
          </p:cNvPr>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Analyse du compromis précision/temps</a:t>
            </a:r>
          </a:p>
          <a:p>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 Meilleure précision mais 98% du temps total</a:t>
            </a:r>
          </a:p>
          <a:p>
            <a:r>
              <a:rPr lang="fr-FR" sz="1100" b="0" i="0" u="none" strike="noStrike" cap="none" dirty="0">
                <a:solidFill>
                  <a:srgbClr val="000000"/>
                </a:solidFill>
                <a:effectLst/>
                <a:latin typeface="Arial"/>
                <a:ea typeface="Arial"/>
                <a:cs typeface="Arial"/>
                <a:sym typeface="Arial"/>
              </a:rPr>
              <a:t>MICE : Optimal pour la recherche (MAE=2.53, 1.2min totale)</a:t>
            </a:r>
          </a:p>
          <a:p>
            <a:r>
              <a:rPr lang="fr-FR" sz="1100" b="0" i="0" u="none" strike="noStrike" cap="none" dirty="0">
                <a:solidFill>
                  <a:srgbClr val="000000"/>
                </a:solidFill>
                <a:effectLst/>
                <a:latin typeface="Arial"/>
                <a:ea typeface="Arial"/>
                <a:cs typeface="Arial"/>
                <a:sym typeface="Arial"/>
              </a:rPr>
              <a:t>KNN : Optimal pour application clinique (MAE=2.70, 18s totale)</a:t>
            </a:r>
          </a:p>
          <a:p>
            <a:r>
              <a:rPr lang="fr-FR" sz="1100" b="0" i="0" u="none" strike="noStrike" cap="none" dirty="0">
                <a:solidFill>
                  <a:srgbClr val="000000"/>
                </a:solidFill>
                <a:effectLst/>
                <a:latin typeface="Arial"/>
                <a:ea typeface="Arial"/>
                <a:cs typeface="Arial"/>
                <a:sym typeface="Arial"/>
              </a:rPr>
              <a:t>Méthodes simples : Rapides mais inadaptées (erreur trop élevée)</a:t>
            </a:r>
          </a:p>
          <a:p>
            <a:r>
              <a:rPr lang="fr-FR" sz="1100" b="0" i="0" u="none" strike="noStrike" cap="none" dirty="0">
                <a:solidFill>
                  <a:srgbClr val="000000"/>
                </a:solidFill>
                <a:effectLst/>
                <a:latin typeface="Arial"/>
                <a:ea typeface="Arial"/>
                <a:cs typeface="Arial"/>
                <a:sym typeface="Arial"/>
              </a:rPr>
              <a:t>Recommandation</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Pour imputation en production : KNN si temps critique (&lt; 1min), MICE si qualité prioritaire (&lt; 2min), </a:t>
            </a:r>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si recherche approfondie (quelques heures acceptable).</a:t>
            </a:r>
          </a:p>
          <a:p>
            <a:pPr marL="147593" indent="0">
              <a:buNone/>
            </a:pPr>
            <a:endParaRPr lang="fr-BE" dirty="0"/>
          </a:p>
        </p:txBody>
      </p:sp>
    </p:spTree>
    <p:extLst>
      <p:ext uri="{BB962C8B-B14F-4D97-AF65-F5344CB8AC3E}">
        <p14:creationId xmlns:p14="http://schemas.microsoft.com/office/powerpoint/2010/main" val="763083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B84E7-5710-FBA4-1998-A65FAFBF50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AA666FC-2B53-123C-D8FD-626CD732EBF4}"/>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D7C967AC-0A37-B32A-C19F-A9E84918598F}"/>
              </a:ext>
            </a:extLst>
          </p:cNvPr>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Robustesse face à l'augmentation du taux de données manquantes</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Observations générales</a:t>
            </a:r>
          </a:p>
          <a:p>
            <a:r>
              <a:rPr lang="fr-FR" sz="1100" b="0" i="0" u="none" strike="noStrike" cap="none" dirty="0">
                <a:solidFill>
                  <a:srgbClr val="000000"/>
                </a:solidFill>
                <a:effectLst/>
                <a:latin typeface="Arial"/>
                <a:ea typeface="Arial"/>
                <a:cs typeface="Arial"/>
                <a:sym typeface="Arial"/>
              </a:rPr>
              <a:t>Tous les algorithmes montrent une dégradation progressive avec l'augmentation du taux (10% → 40%)</a:t>
            </a:r>
          </a:p>
          <a:p>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reste le plus stable : MAE passe de 2.08 (10%) à 2.35 (40%) = +13% seulement</a:t>
            </a:r>
          </a:p>
          <a:p>
            <a:r>
              <a:rPr lang="fr-FR" sz="1100" b="0" i="0" u="none" strike="noStrike" cap="none" dirty="0">
                <a:solidFill>
                  <a:srgbClr val="000000"/>
                </a:solidFill>
                <a:effectLst/>
                <a:latin typeface="Arial"/>
                <a:ea typeface="Arial"/>
                <a:cs typeface="Arial"/>
                <a:sym typeface="Arial"/>
              </a:rPr>
              <a:t>MICE : MAE 2.40 (10%) → 2.68 (40%) = +12%</a:t>
            </a:r>
          </a:p>
          <a:p>
            <a:r>
              <a:rPr lang="fr-FR" sz="1100" b="0" i="0" u="none" strike="noStrike" cap="none" dirty="0">
                <a:solidFill>
                  <a:srgbClr val="000000"/>
                </a:solidFill>
                <a:effectLst/>
                <a:latin typeface="Arial"/>
                <a:ea typeface="Arial"/>
                <a:cs typeface="Arial"/>
                <a:sym typeface="Arial"/>
              </a:rPr>
              <a:t>Méthodes simples : Dégradation forte (+25-30%)</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Analyse par mécanisme</a:t>
            </a:r>
          </a:p>
          <a:p>
            <a:r>
              <a:rPr lang="fr-FR" sz="1100" b="0" i="0" u="none" strike="noStrike" cap="none" dirty="0">
                <a:solidFill>
                  <a:srgbClr val="000000"/>
                </a:solidFill>
                <a:effectLst/>
                <a:latin typeface="Arial"/>
                <a:ea typeface="Arial"/>
                <a:cs typeface="Arial"/>
                <a:sym typeface="Arial"/>
              </a:rPr>
              <a:t>MCAR (</a:t>
            </a:r>
            <a:r>
              <a:rPr lang="fr-FR" sz="1100" b="0" i="0" u="none" strike="noStrike" cap="none" dirty="0" err="1">
                <a:solidFill>
                  <a:srgbClr val="000000"/>
                </a:solidFill>
                <a:effectLst/>
                <a:latin typeface="Arial"/>
                <a:ea typeface="Arial"/>
                <a:cs typeface="Arial"/>
                <a:sym typeface="Arial"/>
              </a:rPr>
              <a:t>Missing</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Completely</a:t>
            </a:r>
            <a:r>
              <a:rPr lang="fr-FR" sz="1100" b="0" i="0" u="none" strike="noStrike" cap="none" dirty="0">
                <a:solidFill>
                  <a:srgbClr val="000000"/>
                </a:solidFill>
                <a:effectLst/>
                <a:latin typeface="Arial"/>
                <a:ea typeface="Arial"/>
                <a:cs typeface="Arial"/>
                <a:sym typeface="Arial"/>
              </a:rPr>
              <a:t> At </a:t>
            </a:r>
            <a:r>
              <a:rPr lang="fr-FR" sz="1100" b="0" i="0" u="none" strike="noStrike" cap="none" dirty="0" err="1">
                <a:solidFill>
                  <a:srgbClr val="000000"/>
                </a:solidFill>
                <a:effectLst/>
                <a:latin typeface="Arial"/>
                <a:ea typeface="Arial"/>
                <a:cs typeface="Arial"/>
                <a:sym typeface="Arial"/>
              </a:rPr>
              <a:t>Random</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Performances optimales pour toutes méthodes (mécanisme le plus "facile")</a:t>
            </a:r>
          </a:p>
          <a:p>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MAE=2.18, MICE MAE=2.47</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MAR (</a:t>
            </a:r>
            <a:r>
              <a:rPr lang="fr-FR" sz="1100" b="0" i="0" u="none" strike="noStrike" cap="none" dirty="0" err="1">
                <a:solidFill>
                  <a:srgbClr val="000000"/>
                </a:solidFill>
                <a:effectLst/>
                <a:latin typeface="Arial"/>
                <a:ea typeface="Arial"/>
                <a:cs typeface="Arial"/>
                <a:sym typeface="Arial"/>
              </a:rPr>
              <a:t>Missing</a:t>
            </a:r>
            <a:r>
              <a:rPr lang="fr-FR" sz="1100" b="0" i="0" u="none" strike="noStrike" cap="none" dirty="0">
                <a:solidFill>
                  <a:srgbClr val="000000"/>
                </a:solidFill>
                <a:effectLst/>
                <a:latin typeface="Arial"/>
                <a:ea typeface="Arial"/>
                <a:cs typeface="Arial"/>
                <a:sym typeface="Arial"/>
              </a:rPr>
              <a:t> At </a:t>
            </a:r>
            <a:r>
              <a:rPr lang="fr-FR" sz="1100" b="0" i="0" u="none" strike="noStrike" cap="none" dirty="0" err="1">
                <a:solidFill>
                  <a:srgbClr val="000000"/>
                </a:solidFill>
                <a:effectLst/>
                <a:latin typeface="Arial"/>
                <a:ea typeface="Arial"/>
                <a:cs typeface="Arial"/>
                <a:sym typeface="Arial"/>
              </a:rPr>
              <a:t>Random</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Performance légèrement dégradée vs MCAR</a:t>
            </a:r>
          </a:p>
          <a:p>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MAE=2.26, MICE MAE=2.54</a:t>
            </a:r>
          </a:p>
          <a:p>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MNAR (</a:t>
            </a:r>
            <a:r>
              <a:rPr lang="fr-FR" sz="1100" b="0" i="0" u="none" strike="noStrike" cap="none" dirty="0" err="1">
                <a:solidFill>
                  <a:srgbClr val="000000"/>
                </a:solidFill>
                <a:effectLst/>
                <a:latin typeface="Arial"/>
                <a:ea typeface="Arial"/>
                <a:cs typeface="Arial"/>
                <a:sym typeface="Arial"/>
              </a:rPr>
              <a:t>Missing</a:t>
            </a:r>
            <a:r>
              <a:rPr lang="fr-FR" sz="1100" b="0" i="0" u="none" strike="noStrike" cap="none" dirty="0">
                <a:solidFill>
                  <a:srgbClr val="000000"/>
                </a:solidFill>
                <a:effectLst/>
                <a:latin typeface="Arial"/>
                <a:ea typeface="Arial"/>
                <a:cs typeface="Arial"/>
                <a:sym typeface="Arial"/>
              </a:rPr>
              <a:t> Not At </a:t>
            </a:r>
            <a:r>
              <a:rPr lang="fr-FR" sz="1100" b="0" i="0" u="none" strike="noStrike" cap="none" dirty="0" err="1">
                <a:solidFill>
                  <a:srgbClr val="000000"/>
                </a:solidFill>
                <a:effectLst/>
                <a:latin typeface="Arial"/>
                <a:ea typeface="Arial"/>
                <a:cs typeface="Arial"/>
                <a:sym typeface="Arial"/>
              </a:rPr>
              <a:t>Random</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Mécanisme le plus challenge mais réaliste cliniquement</a:t>
            </a:r>
          </a:p>
          <a:p>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MAE=2.15, MICE MAE=2.60</a:t>
            </a:r>
          </a:p>
          <a:p>
            <a:r>
              <a:rPr lang="fr-FR" sz="1100" b="0" i="0" u="none" strike="noStrike" cap="none" dirty="0">
                <a:solidFill>
                  <a:srgbClr val="000000"/>
                </a:solidFill>
                <a:effectLst/>
                <a:latin typeface="Arial"/>
                <a:ea typeface="Arial"/>
                <a:cs typeface="Arial"/>
                <a:sym typeface="Arial"/>
              </a:rPr>
              <a:t>Surprise : </a:t>
            </a:r>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meilleur sur MNAR que MAR</a:t>
            </a:r>
          </a:p>
          <a:p>
            <a:r>
              <a:rPr lang="fr-FR" sz="1100" b="0" i="0" u="none" strike="noStrike" cap="none" dirty="0">
                <a:solidFill>
                  <a:srgbClr val="000000"/>
                </a:solidFill>
                <a:effectLst/>
                <a:latin typeface="Arial"/>
                <a:ea typeface="Arial"/>
                <a:cs typeface="Arial"/>
                <a:sym typeface="Arial"/>
              </a:rPr>
              <a:t>Conclusion</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Robustesse démontrée jusqu'à 40% de données manquantes pour </a:t>
            </a:r>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et MICE. Au-delà, validation clinique obligatoire.</a:t>
            </a:r>
          </a:p>
          <a:p>
            <a:pPr marL="147593" indent="0">
              <a:buNone/>
            </a:pPr>
            <a:endParaRPr lang="fr-BE" dirty="0"/>
          </a:p>
        </p:txBody>
      </p:sp>
    </p:spTree>
    <p:extLst>
      <p:ext uri="{BB962C8B-B14F-4D97-AF65-F5344CB8AC3E}">
        <p14:creationId xmlns:p14="http://schemas.microsoft.com/office/powerpoint/2010/main" val="660836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F29DA-829B-DF58-C1FC-AD3889C72D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43229C0-1549-6C11-C61B-3B9522EE6AB1}"/>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A0BC3246-9027-DD52-908C-C90BC757885A}"/>
              </a:ext>
            </a:extLst>
          </p:cNvPr>
          <p:cNvSpPr>
            <a:spLocks noGrp="1"/>
          </p:cNvSpPr>
          <p:nvPr>
            <p:ph type="body" idx="1"/>
          </p:nvPr>
        </p:nvSpPr>
        <p:spPr/>
        <p:txBody>
          <a:bodyPr/>
          <a:lstStyle/>
          <a:p>
            <a:pPr marL="147593" indent="0">
              <a:buNone/>
            </a:pPr>
            <a:endParaRPr lang="fr-BE" dirty="0"/>
          </a:p>
        </p:txBody>
      </p:sp>
    </p:spTree>
    <p:extLst>
      <p:ext uri="{BB962C8B-B14F-4D97-AF65-F5344CB8AC3E}">
        <p14:creationId xmlns:p14="http://schemas.microsoft.com/office/powerpoint/2010/main" val="226659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0951D-6A5F-EC2D-53CD-9BE91336BC5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B577DC-3070-370F-6FED-45FA05C68AB1}"/>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B8849276-C84A-2D15-7456-DBFBC0818458}"/>
              </a:ext>
            </a:extLst>
          </p:cNvPr>
          <p:cNvSpPr>
            <a:spLocks noGrp="1"/>
          </p:cNvSpPr>
          <p:nvPr>
            <p:ph type="body" idx="1"/>
          </p:nvPr>
        </p:nvSpPr>
        <p:spPr/>
        <p:txBody>
          <a:bodyPr/>
          <a:lstStyle/>
          <a:p>
            <a:pPr marL="147593" indent="0">
              <a:buNone/>
            </a:pPr>
            <a:endParaRPr lang="fr-BE" dirty="0"/>
          </a:p>
        </p:txBody>
      </p:sp>
    </p:spTree>
    <p:extLst>
      <p:ext uri="{BB962C8B-B14F-4D97-AF65-F5344CB8AC3E}">
        <p14:creationId xmlns:p14="http://schemas.microsoft.com/office/powerpoint/2010/main" val="2847194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52752-7429-6EC8-9C75-5FB7F7C35DA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2F2BDB-CCDF-CC7C-7E2E-22E5E4135C28}"/>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5CA33EF0-7062-A13A-AEF2-C6FDC4AEC03F}"/>
              </a:ext>
            </a:extLst>
          </p:cNvPr>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Résultats clés</a:t>
            </a:r>
          </a:p>
          <a:p>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domine sur les 3 mécanismes :</a:t>
            </a:r>
          </a:p>
          <a:p>
            <a:pPr lvl="1"/>
            <a:r>
              <a:rPr lang="fr-FR" sz="1100" b="0" i="0" u="none" strike="noStrike" cap="none" dirty="0">
                <a:solidFill>
                  <a:srgbClr val="000000"/>
                </a:solidFill>
                <a:effectLst/>
                <a:latin typeface="Arial"/>
                <a:ea typeface="Arial"/>
                <a:cs typeface="Arial"/>
                <a:sym typeface="Arial"/>
              </a:rPr>
              <a:t>MCAR : 2.18 (-13% vs MICE)</a:t>
            </a:r>
          </a:p>
          <a:p>
            <a:pPr lvl="1"/>
            <a:r>
              <a:rPr lang="fr-FR" sz="1100" b="0" i="0" u="none" strike="noStrike" cap="none" dirty="0">
                <a:solidFill>
                  <a:srgbClr val="000000"/>
                </a:solidFill>
                <a:effectLst/>
                <a:latin typeface="Arial"/>
                <a:ea typeface="Arial"/>
                <a:cs typeface="Arial"/>
                <a:sym typeface="Arial"/>
              </a:rPr>
              <a:t>MAR : 2.26 (-12% vs MICE)</a:t>
            </a:r>
          </a:p>
          <a:p>
            <a:pPr lvl="1"/>
            <a:r>
              <a:rPr lang="fr-FR" sz="1100" b="0" i="0" u="none" strike="noStrike" cap="none" dirty="0">
                <a:solidFill>
                  <a:srgbClr val="000000"/>
                </a:solidFill>
                <a:effectLst/>
                <a:latin typeface="Arial"/>
                <a:ea typeface="Arial"/>
                <a:cs typeface="Arial"/>
                <a:sym typeface="Arial"/>
              </a:rPr>
              <a:t>MNAR : 2.15 (-18% vs MICE)</a:t>
            </a:r>
          </a:p>
          <a:p>
            <a:r>
              <a:rPr lang="fr-FR" sz="1100" b="0" i="0" u="none" strike="noStrike" cap="none" dirty="0">
                <a:solidFill>
                  <a:srgbClr val="000000"/>
                </a:solidFill>
                <a:effectLst/>
                <a:latin typeface="Arial"/>
                <a:ea typeface="Arial"/>
                <a:cs typeface="Arial"/>
                <a:sym typeface="Arial"/>
              </a:rPr>
              <a:t>MICE : 2e meilleur, performances homogènes (2.47-2.60)</a:t>
            </a:r>
          </a:p>
          <a:p>
            <a:r>
              <a:rPr lang="fr-FR" sz="1100" b="0" i="0" u="none" strike="noStrike" cap="none" dirty="0">
                <a:solidFill>
                  <a:srgbClr val="000000"/>
                </a:solidFill>
                <a:effectLst/>
                <a:latin typeface="Arial"/>
                <a:ea typeface="Arial"/>
                <a:cs typeface="Arial"/>
                <a:sym typeface="Arial"/>
              </a:rPr>
              <a:t>KNN : Bon sur MCAR/MAR (2.70), plus faible sur MNAR (2.78)</a:t>
            </a:r>
          </a:p>
          <a:p>
            <a:r>
              <a:rPr lang="fr-FR" sz="1100" b="0" i="0" u="none" strike="noStrike" cap="none" dirty="0">
                <a:solidFill>
                  <a:srgbClr val="000000"/>
                </a:solidFill>
                <a:effectLst/>
                <a:latin typeface="Arial"/>
                <a:ea typeface="Arial"/>
                <a:cs typeface="Arial"/>
                <a:sym typeface="Arial"/>
              </a:rPr>
              <a:t>Méthodes simples : Échouent systématiquement (&gt; 3.5 MAE)</a:t>
            </a:r>
          </a:p>
          <a:p>
            <a:r>
              <a:rPr lang="fr-FR" sz="1100" b="0" i="0" u="none" strike="noStrike" cap="none" dirty="0">
                <a:solidFill>
                  <a:srgbClr val="000000"/>
                </a:solidFill>
                <a:effectLst/>
                <a:latin typeface="Arial"/>
                <a:ea typeface="Arial"/>
                <a:cs typeface="Arial"/>
                <a:sym typeface="Arial"/>
              </a:rPr>
              <a:t>Implication clinique</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Le mécanisme MNAR est prédominant en neuropsychologie (patients avec déclin sévère abandonnent tests) → </a:t>
            </a:r>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/MICE sont incontournables.</a:t>
            </a:r>
          </a:p>
          <a:p>
            <a:pPr marL="147593" indent="0">
              <a:buNone/>
            </a:pPr>
            <a:endParaRPr lang="fr-BE" dirty="0"/>
          </a:p>
        </p:txBody>
      </p:sp>
    </p:spTree>
    <p:extLst>
      <p:ext uri="{BB962C8B-B14F-4D97-AF65-F5344CB8AC3E}">
        <p14:creationId xmlns:p14="http://schemas.microsoft.com/office/powerpoint/2010/main" val="11802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41B1F-C344-17DC-AD27-0B88DDE5B37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1E88DEA-E5B2-308B-5F54-0C549681BA45}"/>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D0F968D5-9509-E708-B263-A84DE9EE3F2E}"/>
              </a:ext>
            </a:extLst>
          </p:cNvPr>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Titre : Carte Thermique des Performances (MAE)</a:t>
            </a:r>
          </a:p>
          <a:p>
            <a:br>
              <a:rPr lang="fr-FR" dirty="0"/>
            </a:br>
            <a:r>
              <a:rPr lang="fr-BE" sz="1100" b="0" i="0" u="none" strike="noStrike" cap="none" dirty="0">
                <a:solidFill>
                  <a:srgbClr val="000000"/>
                </a:solidFill>
                <a:effectLst/>
                <a:latin typeface="Arial"/>
                <a:ea typeface="Arial"/>
                <a:cs typeface="Arial"/>
                <a:sym typeface="Arial"/>
              </a:rPr>
              <a:t>Lecture du </a:t>
            </a:r>
            <a:r>
              <a:rPr lang="fr-BE" sz="1100" b="0" i="0" u="none" strike="noStrike" cap="none" dirty="0" err="1">
                <a:solidFill>
                  <a:srgbClr val="000000"/>
                </a:solidFill>
                <a:effectLst/>
                <a:latin typeface="Arial"/>
                <a:ea typeface="Arial"/>
                <a:cs typeface="Arial"/>
                <a:sym typeface="Arial"/>
              </a:rPr>
              <a:t>heatmap</a:t>
            </a:r>
            <a:endParaRPr lang="fr-BE" sz="1100" b="0" i="0" u="none" strike="noStrike" cap="none" dirty="0">
              <a:solidFill>
                <a:srgbClr val="000000"/>
              </a:solidFill>
              <a:effectLst/>
              <a:latin typeface="Arial"/>
              <a:ea typeface="Arial"/>
              <a:cs typeface="Arial"/>
              <a:sym typeface="Arial"/>
            </a:endParaRPr>
          </a:p>
          <a:p>
            <a:r>
              <a:rPr lang="fr-BE" sz="1100" b="0" i="0" u="none" strike="noStrike" cap="none" dirty="0">
                <a:solidFill>
                  <a:srgbClr val="000000"/>
                </a:solidFill>
                <a:effectLst/>
                <a:latin typeface="Arial"/>
                <a:ea typeface="Arial"/>
                <a:cs typeface="Arial"/>
                <a:sym typeface="Arial"/>
              </a:rPr>
              <a:t>Vert foncé = Meilleure performance (MAE &lt; 2.3)</a:t>
            </a:r>
          </a:p>
          <a:p>
            <a:r>
              <a:rPr lang="fr-BE" sz="1100" b="0" i="0" u="none" strike="noStrike" cap="none" dirty="0">
                <a:solidFill>
                  <a:srgbClr val="000000"/>
                </a:solidFill>
                <a:effectLst/>
                <a:latin typeface="Arial"/>
                <a:ea typeface="Arial"/>
                <a:cs typeface="Arial"/>
                <a:sym typeface="Arial"/>
              </a:rPr>
              <a:t>Vert clair = Bonne performance (2.3 &lt; MAE &lt; 2.8)</a:t>
            </a:r>
          </a:p>
          <a:p>
            <a:r>
              <a:rPr lang="fr-BE" sz="1100" b="0" i="0" u="none" strike="noStrike" cap="none" dirty="0">
                <a:solidFill>
                  <a:srgbClr val="000000"/>
                </a:solidFill>
                <a:effectLst/>
                <a:latin typeface="Arial"/>
                <a:ea typeface="Arial"/>
                <a:cs typeface="Arial"/>
                <a:sym typeface="Arial"/>
              </a:rPr>
              <a:t>Orange = Performance moyenne (2.8 &lt; MAE &lt; 3.5)</a:t>
            </a:r>
          </a:p>
          <a:p>
            <a:r>
              <a:rPr lang="fr-BE" sz="1100" b="0" i="0" u="none" strike="noStrike" cap="none" dirty="0">
                <a:solidFill>
                  <a:srgbClr val="000000"/>
                </a:solidFill>
                <a:effectLst/>
                <a:latin typeface="Arial"/>
                <a:ea typeface="Arial"/>
                <a:cs typeface="Arial"/>
                <a:sym typeface="Arial"/>
              </a:rPr>
              <a:t>Rouge = Performance faible (MAE &gt; 3.5)</a:t>
            </a:r>
          </a:p>
          <a:p>
            <a:r>
              <a:rPr lang="fr-BE" sz="1100" b="0" i="0" u="none" strike="noStrike" cap="none" dirty="0">
                <a:solidFill>
                  <a:srgbClr val="000000"/>
                </a:solidFill>
                <a:effectLst/>
                <a:latin typeface="Arial"/>
                <a:ea typeface="Arial"/>
                <a:cs typeface="Arial"/>
                <a:sym typeface="Arial"/>
              </a:rPr>
              <a:t>Enseignements</a:t>
            </a:r>
          </a:p>
          <a:p>
            <a:r>
              <a:rPr lang="fr-BE" sz="1100" b="0" i="0" u="none" strike="noStrike" cap="none" dirty="0" err="1">
                <a:solidFill>
                  <a:srgbClr val="000000"/>
                </a:solidFill>
                <a:effectLst/>
                <a:latin typeface="Arial"/>
                <a:ea typeface="Arial"/>
                <a:cs typeface="Arial"/>
                <a:sym typeface="Arial"/>
              </a:rPr>
              <a:t>MissForest</a:t>
            </a:r>
            <a:r>
              <a:rPr lang="fr-BE" sz="1100" b="0" i="0" u="none" strike="noStrike" cap="none" dirty="0">
                <a:solidFill>
                  <a:srgbClr val="000000"/>
                </a:solidFill>
                <a:effectLst/>
                <a:latin typeface="Arial"/>
                <a:ea typeface="Arial"/>
                <a:cs typeface="Arial"/>
                <a:sym typeface="Arial"/>
              </a:rPr>
              <a:t> : Zone verte sur tout le spectre</a:t>
            </a:r>
          </a:p>
          <a:p>
            <a:r>
              <a:rPr lang="fr-BE" sz="1100" b="0" i="0" u="none" strike="noStrike" cap="none" dirty="0">
                <a:solidFill>
                  <a:srgbClr val="000000"/>
                </a:solidFill>
                <a:effectLst/>
                <a:latin typeface="Arial"/>
                <a:ea typeface="Arial"/>
                <a:cs typeface="Arial"/>
                <a:sym typeface="Arial"/>
              </a:rPr>
              <a:t>MICE/KNN : Zone verte/claire = acceptable</a:t>
            </a:r>
          </a:p>
          <a:p>
            <a:r>
              <a:rPr lang="fr-BE" sz="1100" b="0" i="0" u="none" strike="noStrike" cap="none" dirty="0" err="1">
                <a:solidFill>
                  <a:srgbClr val="000000"/>
                </a:solidFill>
                <a:effectLst/>
                <a:latin typeface="Arial"/>
                <a:ea typeface="Arial"/>
                <a:cs typeface="Arial"/>
                <a:sym typeface="Arial"/>
              </a:rPr>
              <a:t>Mean</a:t>
            </a:r>
            <a:r>
              <a:rPr lang="fr-BE" sz="1100" b="0" i="0" u="none" strike="noStrike" cap="none" dirty="0">
                <a:solidFill>
                  <a:srgbClr val="000000"/>
                </a:solidFill>
                <a:effectLst/>
                <a:latin typeface="Arial"/>
                <a:ea typeface="Arial"/>
                <a:cs typeface="Arial"/>
                <a:sym typeface="Arial"/>
              </a:rPr>
              <a:t>/</a:t>
            </a:r>
            <a:r>
              <a:rPr lang="fr-BE" sz="1100" b="0" i="0" u="none" strike="noStrike" cap="none" dirty="0" err="1">
                <a:solidFill>
                  <a:srgbClr val="000000"/>
                </a:solidFill>
                <a:effectLst/>
                <a:latin typeface="Arial"/>
                <a:ea typeface="Arial"/>
                <a:cs typeface="Arial"/>
                <a:sym typeface="Arial"/>
              </a:rPr>
              <a:t>Median</a:t>
            </a:r>
            <a:r>
              <a:rPr lang="fr-BE" sz="1100" b="0" i="0" u="none" strike="noStrike" cap="none" dirty="0">
                <a:solidFill>
                  <a:srgbClr val="000000"/>
                </a:solidFill>
                <a:effectLst/>
                <a:latin typeface="Arial"/>
                <a:ea typeface="Arial"/>
                <a:cs typeface="Arial"/>
                <a:sym typeface="Arial"/>
              </a:rPr>
              <a:t>/EM : Zone rouge = à éviter</a:t>
            </a:r>
          </a:p>
          <a:p>
            <a:r>
              <a:rPr lang="fr-BE" sz="1100" b="0" i="0" u="none" strike="noStrike" cap="none" dirty="0">
                <a:solidFill>
                  <a:srgbClr val="000000"/>
                </a:solidFill>
                <a:effectLst/>
                <a:latin typeface="Arial"/>
                <a:ea typeface="Arial"/>
                <a:cs typeface="Arial"/>
                <a:sym typeface="Arial"/>
              </a:rPr>
              <a:t>Visualisation : </a:t>
            </a:r>
            <a:r>
              <a:rPr lang="fr-BE" sz="1100" b="0" i="0" u="none" strike="noStrike" cap="none" dirty="0" err="1">
                <a:solidFill>
                  <a:srgbClr val="000000"/>
                </a:solidFill>
                <a:effectLst/>
                <a:latin typeface="Arial"/>
                <a:ea typeface="Arial"/>
                <a:cs typeface="Arial"/>
                <a:sym typeface="Arial"/>
              </a:rPr>
              <a:t>Heatmap</a:t>
            </a:r>
            <a:r>
              <a:rPr lang="fr-BE" sz="1100" b="0" i="0" u="none" strike="noStrike" cap="none" dirty="0">
                <a:solidFill>
                  <a:srgbClr val="000000"/>
                </a:solidFill>
                <a:effectLst/>
                <a:latin typeface="Arial"/>
                <a:ea typeface="Arial"/>
                <a:cs typeface="Arial"/>
                <a:sym typeface="Arial"/>
              </a:rPr>
              <a:t> avec échelle de couleur</a:t>
            </a:r>
          </a:p>
          <a:p>
            <a:endParaRPr lang="fr-BE" dirty="0"/>
          </a:p>
        </p:txBody>
      </p:sp>
    </p:spTree>
    <p:extLst>
      <p:ext uri="{BB962C8B-B14F-4D97-AF65-F5344CB8AC3E}">
        <p14:creationId xmlns:p14="http://schemas.microsoft.com/office/powerpoint/2010/main" val="1326513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24B97-E20A-36C1-73BA-706DCC08F1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6CFF93-78A5-08E8-95AC-084F50E74CB1}"/>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F46DBFBD-9473-B8E4-D9D8-7606087A1204}"/>
              </a:ext>
            </a:extLst>
          </p:cNvPr>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Principaux résultats</a:t>
            </a:r>
          </a:p>
          <a:p>
            <a:r>
              <a:rPr lang="fr-FR" sz="1100" b="0" i="0" u="none" strike="noStrike" cap="none" dirty="0">
                <a:solidFill>
                  <a:srgbClr val="000000"/>
                </a:solidFill>
                <a:effectLst/>
                <a:latin typeface="Arial"/>
                <a:ea typeface="Arial"/>
                <a:cs typeface="Arial"/>
                <a:sym typeface="Arial"/>
              </a:rPr>
              <a:t>1. </a:t>
            </a:r>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 Gold Standard de Précision</a:t>
            </a:r>
          </a:p>
          <a:p>
            <a:r>
              <a:rPr lang="fr-FR" sz="1100" b="0" i="0" u="none" strike="noStrike" cap="none" dirty="0">
                <a:solidFill>
                  <a:srgbClr val="000000"/>
                </a:solidFill>
                <a:effectLst/>
                <a:latin typeface="Arial"/>
                <a:ea typeface="Arial"/>
                <a:cs typeface="Arial"/>
                <a:sym typeface="Arial"/>
              </a:rPr>
              <a:t>MAE = 2.20 (meilleur sur tous critères)</a:t>
            </a:r>
          </a:p>
          <a:p>
            <a:r>
              <a:rPr lang="fr-FR" sz="1100" b="0" i="0" u="none" strike="noStrike" cap="none" dirty="0">
                <a:solidFill>
                  <a:srgbClr val="000000"/>
                </a:solidFill>
                <a:effectLst/>
                <a:latin typeface="Arial"/>
                <a:ea typeface="Arial"/>
                <a:cs typeface="Arial"/>
                <a:sym typeface="Arial"/>
              </a:rPr>
              <a:t>R² = 0.91 (excellente reconstruction)</a:t>
            </a:r>
          </a:p>
          <a:p>
            <a:r>
              <a:rPr lang="fr-FR" sz="1100" b="0" i="0" u="none" strike="noStrike" cap="none" dirty="0">
                <a:solidFill>
                  <a:srgbClr val="000000"/>
                </a:solidFill>
                <a:effectLst/>
                <a:latin typeface="Arial"/>
                <a:ea typeface="Arial"/>
                <a:cs typeface="Arial"/>
                <a:sym typeface="Arial"/>
              </a:rPr>
              <a:t>Robuste jusqu'à 40% de données manquantes</a:t>
            </a:r>
          </a:p>
          <a:p>
            <a:r>
              <a:rPr lang="fr-FR" sz="1100" b="0" i="0" u="none" strike="noStrike" cap="none" dirty="0">
                <a:solidFill>
                  <a:srgbClr val="000000"/>
                </a:solidFill>
                <a:effectLst/>
                <a:latin typeface="Arial"/>
                <a:ea typeface="Arial"/>
                <a:cs typeface="Arial"/>
                <a:sym typeface="Arial"/>
              </a:rPr>
              <a:t>Limitation : Temps d'exécution élevé (~5min par </a:t>
            </a:r>
            <a:r>
              <a:rPr lang="fr-FR" sz="1100" b="0" i="0" u="none" strike="noStrike" cap="none" dirty="0" err="1">
                <a:solidFill>
                  <a:srgbClr val="000000"/>
                </a:solidFill>
                <a:effectLst/>
                <a:latin typeface="Arial"/>
                <a:ea typeface="Arial"/>
                <a:cs typeface="Arial"/>
                <a:sym typeface="Arial"/>
              </a:rPr>
              <a:t>dataset</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2. MICE = Meilleur Compromis pour Recherche</a:t>
            </a:r>
          </a:p>
          <a:p>
            <a:r>
              <a:rPr lang="fr-FR" sz="1100" b="0" i="0" u="none" strike="noStrike" cap="none" dirty="0">
                <a:solidFill>
                  <a:srgbClr val="000000"/>
                </a:solidFill>
                <a:effectLst/>
                <a:latin typeface="Arial"/>
                <a:ea typeface="Arial"/>
                <a:cs typeface="Arial"/>
                <a:sym typeface="Arial"/>
              </a:rPr>
              <a:t>MAE = 2.53 (seulement +15% vs </a:t>
            </a:r>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Temps &lt; 2 minutes (80x plus rapide)</a:t>
            </a:r>
          </a:p>
          <a:p>
            <a:r>
              <a:rPr lang="fr-FR" sz="1100" b="0" i="0" u="none" strike="noStrike" cap="none" dirty="0">
                <a:solidFill>
                  <a:srgbClr val="000000"/>
                </a:solidFill>
                <a:effectLst/>
                <a:latin typeface="Arial"/>
                <a:ea typeface="Arial"/>
                <a:cs typeface="Arial"/>
                <a:sym typeface="Arial"/>
              </a:rPr>
              <a:t>Recommandé pour études avec contraintes temporelles</a:t>
            </a:r>
          </a:p>
          <a:p>
            <a:r>
              <a:rPr lang="fr-FR" sz="1100" b="0" i="0" u="none" strike="noStrike" cap="none" dirty="0">
                <a:solidFill>
                  <a:srgbClr val="000000"/>
                </a:solidFill>
                <a:effectLst/>
                <a:latin typeface="Arial"/>
                <a:ea typeface="Arial"/>
                <a:cs typeface="Arial"/>
                <a:sym typeface="Arial"/>
              </a:rPr>
              <a:t>3. KNN = Solution Clinique Optimale</a:t>
            </a:r>
          </a:p>
          <a:p>
            <a:r>
              <a:rPr lang="fr-FR" sz="1100" b="0" i="0" u="none" strike="noStrike" cap="none" dirty="0">
                <a:solidFill>
                  <a:srgbClr val="000000"/>
                </a:solidFill>
                <a:effectLst/>
                <a:latin typeface="Arial"/>
                <a:ea typeface="Arial"/>
                <a:cs typeface="Arial"/>
                <a:sym typeface="Arial"/>
              </a:rPr>
              <a:t>MAE = 2.70 (acceptable cliniquement)</a:t>
            </a:r>
          </a:p>
          <a:p>
            <a:r>
              <a:rPr lang="fr-FR" sz="1100" b="0" i="0" u="none" strike="noStrike" cap="none" dirty="0">
                <a:solidFill>
                  <a:srgbClr val="000000"/>
                </a:solidFill>
                <a:effectLst/>
                <a:latin typeface="Arial"/>
                <a:ea typeface="Arial"/>
                <a:cs typeface="Arial"/>
                <a:sym typeface="Arial"/>
              </a:rPr>
              <a:t>Temps &lt; 20 secondes (260x plus rapide que </a:t>
            </a:r>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Implémentation simple et rapide en routine</a:t>
            </a:r>
          </a:p>
          <a:p>
            <a:r>
              <a:rPr lang="fr-FR" sz="1100" b="0" i="0" u="none" strike="noStrike" cap="none" dirty="0">
                <a:solidFill>
                  <a:srgbClr val="000000"/>
                </a:solidFill>
                <a:effectLst/>
                <a:latin typeface="Arial"/>
                <a:ea typeface="Arial"/>
                <a:cs typeface="Arial"/>
                <a:sym typeface="Arial"/>
              </a:rPr>
              <a:t>4. Méthodes Simples (</a:t>
            </a:r>
            <a:r>
              <a:rPr lang="fr-FR" sz="1100" b="0" i="0" u="none" strike="noStrike" cap="none" dirty="0" err="1">
                <a:solidFill>
                  <a:srgbClr val="000000"/>
                </a:solidFill>
                <a:effectLst/>
                <a:latin typeface="Arial"/>
                <a:ea typeface="Arial"/>
                <a:cs typeface="Arial"/>
                <a:sym typeface="Arial"/>
              </a:rPr>
              <a:t>Mean</a:t>
            </a:r>
            <a:r>
              <a:rPr lang="fr-FR" sz="1100" b="0" i="0" u="none" strike="noStrike" cap="none" dirty="0">
                <a:solidFill>
                  <a:srgbClr val="000000"/>
                </a:solidFill>
                <a:effectLst/>
                <a:latin typeface="Arial"/>
                <a:ea typeface="Arial"/>
                <a:cs typeface="Arial"/>
                <a:sym typeface="Arial"/>
              </a:rPr>
              <a:t>/</a:t>
            </a:r>
            <a:r>
              <a:rPr lang="fr-FR" sz="1100" b="0" i="0" u="none" strike="noStrike" cap="none" dirty="0" err="1">
                <a:solidFill>
                  <a:srgbClr val="000000"/>
                </a:solidFill>
                <a:effectLst/>
                <a:latin typeface="Arial"/>
                <a:ea typeface="Arial"/>
                <a:cs typeface="Arial"/>
                <a:sym typeface="Arial"/>
              </a:rPr>
              <a:t>Median</a:t>
            </a:r>
            <a:r>
              <a:rPr lang="fr-FR" sz="1100" b="0" i="0" u="none" strike="noStrike" cap="none" dirty="0">
                <a:solidFill>
                  <a:srgbClr val="000000"/>
                </a:solidFill>
                <a:effectLst/>
                <a:latin typeface="Arial"/>
                <a:ea typeface="Arial"/>
                <a:cs typeface="Arial"/>
                <a:sym typeface="Arial"/>
              </a:rPr>
              <a:t>) = Inadaptées</a:t>
            </a:r>
          </a:p>
          <a:p>
            <a:r>
              <a:rPr lang="fr-FR" sz="1100" b="0" i="0" u="none" strike="noStrike" cap="none" dirty="0">
                <a:solidFill>
                  <a:srgbClr val="000000"/>
                </a:solidFill>
                <a:effectLst/>
                <a:latin typeface="Arial"/>
                <a:ea typeface="Arial"/>
                <a:cs typeface="Arial"/>
                <a:sym typeface="Arial"/>
              </a:rPr>
              <a:t>MAE &gt; 3.5 (erreur inacceptable)</a:t>
            </a:r>
          </a:p>
          <a:p>
            <a:r>
              <a:rPr lang="fr-FR" sz="1100" b="0" i="0" u="none" strike="noStrike" cap="none" dirty="0">
                <a:solidFill>
                  <a:srgbClr val="000000"/>
                </a:solidFill>
                <a:effectLst/>
                <a:latin typeface="Arial"/>
                <a:ea typeface="Arial"/>
                <a:cs typeface="Arial"/>
                <a:sym typeface="Arial"/>
              </a:rPr>
              <a:t>Distorsion des distributions</a:t>
            </a:r>
          </a:p>
          <a:p>
            <a:r>
              <a:rPr lang="fr-FR" sz="1100" b="0" i="0" u="none" strike="noStrike" cap="none" dirty="0">
                <a:solidFill>
                  <a:srgbClr val="000000"/>
                </a:solidFill>
                <a:effectLst/>
                <a:latin typeface="Arial"/>
                <a:ea typeface="Arial"/>
                <a:cs typeface="Arial"/>
                <a:sym typeface="Arial"/>
              </a:rPr>
              <a:t>À éviter en neuropsychologie</a:t>
            </a:r>
          </a:p>
          <a:p>
            <a:r>
              <a:rPr lang="fr-FR" sz="1100" b="0" i="0" u="none" strike="noStrike" cap="none" dirty="0">
                <a:solidFill>
                  <a:srgbClr val="000000"/>
                </a:solidFill>
                <a:effectLst/>
                <a:latin typeface="Arial"/>
                <a:ea typeface="Arial"/>
                <a:cs typeface="Arial"/>
                <a:sym typeface="Arial"/>
              </a:rPr>
              <a:t>Perspectives</a:t>
            </a:r>
          </a:p>
          <a:p>
            <a:r>
              <a:rPr lang="fr-FR" sz="1100" b="0" i="0" u="none" strike="noStrike" cap="none" dirty="0">
                <a:solidFill>
                  <a:srgbClr val="000000"/>
                </a:solidFill>
                <a:effectLst/>
                <a:latin typeface="Arial"/>
                <a:ea typeface="Arial"/>
                <a:cs typeface="Arial"/>
                <a:sym typeface="Arial"/>
              </a:rPr>
              <a:t>Prochaines étapes : Intégration de </a:t>
            </a:r>
            <a:r>
              <a:rPr lang="fr-FR" sz="1100" b="0" i="0" u="none" strike="noStrike" cap="none" dirty="0" err="1">
                <a:solidFill>
                  <a:srgbClr val="000000"/>
                </a:solidFill>
                <a:effectLst/>
                <a:latin typeface="Arial"/>
                <a:ea typeface="Arial"/>
                <a:cs typeface="Arial"/>
                <a:sym typeface="Arial"/>
              </a:rPr>
              <a:t>HyperImpute</a:t>
            </a:r>
            <a:r>
              <a:rPr lang="fr-FR" sz="1100" b="0" i="0" u="none" strike="noStrike" cap="none" dirty="0">
                <a:solidFill>
                  <a:srgbClr val="000000"/>
                </a:solidFill>
                <a:effectLst/>
                <a:latin typeface="Arial"/>
                <a:ea typeface="Arial"/>
                <a:cs typeface="Arial"/>
                <a:sym typeface="Arial"/>
              </a:rPr>
              <a:t> et </a:t>
            </a:r>
            <a:r>
              <a:rPr lang="fr-FR" sz="1100" b="0" i="0" u="none" strike="noStrike" cap="none" dirty="0" err="1">
                <a:solidFill>
                  <a:srgbClr val="000000"/>
                </a:solidFill>
                <a:effectLst/>
                <a:latin typeface="Arial"/>
                <a:ea typeface="Arial"/>
                <a:cs typeface="Arial"/>
                <a:sym typeface="Arial"/>
              </a:rPr>
              <a:t>autoencodeurs</a:t>
            </a:r>
            <a:r>
              <a:rPr lang="fr-FR" sz="1100" b="0" i="0" u="none" strike="noStrike" cap="none" dirty="0">
                <a:solidFill>
                  <a:srgbClr val="000000"/>
                </a:solidFill>
                <a:effectLst/>
                <a:latin typeface="Arial"/>
                <a:ea typeface="Arial"/>
                <a:cs typeface="Arial"/>
                <a:sym typeface="Arial"/>
              </a:rPr>
              <a:t> </a:t>
            </a:r>
            <a:r>
              <a:rPr lang="fr-FR" sz="1100" b="0" i="0" u="none" strike="noStrike" cap="none" dirty="0" err="1">
                <a:solidFill>
                  <a:srgbClr val="000000"/>
                </a:solidFill>
                <a:effectLst/>
                <a:latin typeface="Arial"/>
                <a:ea typeface="Arial"/>
                <a:cs typeface="Arial"/>
                <a:sym typeface="Arial"/>
              </a:rPr>
              <a:t>variationnels</a:t>
            </a:r>
            <a:r>
              <a:rPr lang="fr-FR" sz="1100" b="0" i="0" u="none" strike="noStrike" cap="none" dirty="0">
                <a:solidFill>
                  <a:srgbClr val="000000"/>
                </a:solidFill>
                <a:effectLst/>
                <a:latin typeface="Arial"/>
                <a:ea typeface="Arial"/>
                <a:cs typeface="Arial"/>
                <a:sym typeface="Arial"/>
              </a:rPr>
              <a:t> (VAEM)</a:t>
            </a:r>
          </a:p>
          <a:p>
            <a:r>
              <a:rPr lang="fr-FR" sz="1100" b="0" i="0" u="none" strike="noStrike" cap="none" dirty="0">
                <a:solidFill>
                  <a:srgbClr val="000000"/>
                </a:solidFill>
                <a:effectLst/>
                <a:latin typeface="Arial"/>
                <a:ea typeface="Arial"/>
                <a:cs typeface="Arial"/>
                <a:sym typeface="Arial"/>
              </a:rPr>
              <a:t>Validation clinique : Test sur cohorte prospective</a:t>
            </a:r>
          </a:p>
          <a:p>
            <a:r>
              <a:rPr lang="fr-FR" sz="1100" b="0" i="0" u="none" strike="noStrike" cap="none" dirty="0">
                <a:solidFill>
                  <a:srgbClr val="000000"/>
                </a:solidFill>
                <a:effectLst/>
                <a:latin typeface="Arial"/>
                <a:ea typeface="Arial"/>
                <a:cs typeface="Arial"/>
                <a:sym typeface="Arial"/>
              </a:rPr>
              <a:t>Implémentation : Outil clinique automatisé</a:t>
            </a:r>
          </a:p>
          <a:p>
            <a:r>
              <a:rPr lang="fr-FR" sz="1100" b="0" i="0" u="none" strike="noStrike" cap="none" dirty="0">
                <a:solidFill>
                  <a:srgbClr val="000000"/>
                </a:solidFill>
                <a:effectLst/>
                <a:latin typeface="Arial"/>
                <a:ea typeface="Arial"/>
                <a:cs typeface="Arial"/>
                <a:sym typeface="Arial"/>
              </a:rPr>
              <a:t>Recommandation finale</a:t>
            </a:r>
            <a:br>
              <a:rPr lang="fr-FR" sz="1100" b="0" i="0" u="none" strike="noStrike" cap="none" dirty="0">
                <a:solidFill>
                  <a:srgbClr val="000000"/>
                </a:solidFill>
                <a:effectLst/>
                <a:latin typeface="Arial"/>
                <a:ea typeface="Arial"/>
                <a:cs typeface="Arial"/>
                <a:sym typeface="Arial"/>
              </a:rPr>
            </a:br>
            <a:r>
              <a:rPr lang="fr-FR" sz="1100" b="0" i="0" u="none" strike="noStrike" cap="none" dirty="0">
                <a:solidFill>
                  <a:srgbClr val="000000"/>
                </a:solidFill>
                <a:effectLst/>
                <a:latin typeface="Arial"/>
                <a:ea typeface="Arial"/>
                <a:cs typeface="Arial"/>
                <a:sym typeface="Arial"/>
              </a:rPr>
              <a:t>Adopter </a:t>
            </a:r>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pour analyses critiques, MICE pour routine recherche, KNN pour applications cliniques temps-réel.</a:t>
            </a:r>
          </a:p>
          <a:p>
            <a:pPr marL="147593" indent="0">
              <a:buNone/>
            </a:pPr>
            <a:endParaRPr lang="fr-BE" dirty="0"/>
          </a:p>
        </p:txBody>
      </p:sp>
    </p:spTree>
    <p:extLst>
      <p:ext uri="{BB962C8B-B14F-4D97-AF65-F5344CB8AC3E}">
        <p14:creationId xmlns:p14="http://schemas.microsoft.com/office/powerpoint/2010/main" val="193660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79AB7-6BB4-C097-9E44-35CB5CB413B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CDC26C1-58A1-5874-C523-195EA6A13D33}"/>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C2945FA5-7B18-F1A3-6237-4572D460425F}"/>
              </a:ext>
            </a:extLst>
          </p:cNvPr>
          <p:cNvSpPr>
            <a:spLocks noGrp="1"/>
          </p:cNvSpPr>
          <p:nvPr>
            <p:ph type="body" idx="1"/>
          </p:nvPr>
        </p:nvSpPr>
        <p:spPr/>
        <p:txBody>
          <a:bodyPr/>
          <a:lstStyle/>
          <a:p>
            <a:pPr marL="147593" indent="0">
              <a:buNone/>
            </a:pPr>
            <a:r>
              <a:rPr lang="fr-FR" sz="1100" b="0" i="0" u="none" strike="noStrike" cap="none" dirty="0">
                <a:solidFill>
                  <a:srgbClr val="000000"/>
                </a:solidFill>
                <a:effectLst/>
                <a:latin typeface="Arial"/>
                <a:ea typeface="Arial"/>
                <a:cs typeface="Arial"/>
                <a:sym typeface="Arial"/>
              </a:rPr>
              <a:t>Contexte clinique</a:t>
            </a:r>
            <a:br>
              <a:rPr lang="fr-FR" dirty="0"/>
            </a:br>
            <a:r>
              <a:rPr lang="fr-FR" sz="1100" b="0" i="0" u="none" strike="noStrike" cap="none" dirty="0">
                <a:solidFill>
                  <a:srgbClr val="000000"/>
                </a:solidFill>
                <a:effectLst/>
                <a:latin typeface="Arial"/>
                <a:ea typeface="Arial"/>
                <a:cs typeface="Arial"/>
                <a:sym typeface="Arial"/>
              </a:rPr>
              <a:t>Dans la pratique neuropsychologique, moins de 10% des évaluations présentent des données manquantes dues à la fatigue des patients, aux contraintes de temps, ou à l'incapacité à compléter certains tests cognitifs. Ces lacunes compromettent l'analyse statistique et les décisions cliniques.</a:t>
            </a:r>
            <a:endParaRPr lang="fr-BE" dirty="0"/>
          </a:p>
        </p:txBody>
      </p:sp>
    </p:spTree>
    <p:extLst>
      <p:ext uri="{BB962C8B-B14F-4D97-AF65-F5344CB8AC3E}">
        <p14:creationId xmlns:p14="http://schemas.microsoft.com/office/powerpoint/2010/main" val="248659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A867D-03D1-501F-B957-5B9D59D943E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9C11C4D-3134-7007-6F21-7D18CDCB04E1}"/>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D53E76BB-2C96-ECB6-B4CB-8C876176D390}"/>
              </a:ext>
            </a:extLst>
          </p:cNvPr>
          <p:cNvSpPr>
            <a:spLocks noGrp="1"/>
          </p:cNvSpPr>
          <p:nvPr>
            <p:ph type="body" idx="1"/>
          </p:nvPr>
        </p:nvSpPr>
        <p:spPr/>
        <p:txBody>
          <a:bodyPr/>
          <a:lstStyle/>
          <a:p>
            <a:pPr marL="147593" indent="0">
              <a:buNone/>
            </a:pPr>
            <a:endParaRPr lang="fr-BE" dirty="0"/>
          </a:p>
        </p:txBody>
      </p:sp>
    </p:spTree>
    <p:extLst>
      <p:ext uri="{BB962C8B-B14F-4D97-AF65-F5344CB8AC3E}">
        <p14:creationId xmlns:p14="http://schemas.microsoft.com/office/powerpoint/2010/main" val="362587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61560-3371-C82C-2BE1-8A0E29B5699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A3FD8E5-467E-9BDE-FE11-632D84941D3E}"/>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11A9182F-C4B9-441B-0A73-59812783F9DA}"/>
              </a:ext>
            </a:extLst>
          </p:cNvPr>
          <p:cNvSpPr>
            <a:spLocks noGrp="1"/>
          </p:cNvSpPr>
          <p:nvPr>
            <p:ph type="body" idx="1"/>
          </p:nvPr>
        </p:nvSpPr>
        <p:spPr/>
        <p:txBody>
          <a:bodyPr/>
          <a:lstStyle/>
          <a:p>
            <a:pPr marL="147593" indent="0">
              <a:buNone/>
            </a:pPr>
            <a:endParaRPr lang="fr-BE" dirty="0"/>
          </a:p>
        </p:txBody>
      </p:sp>
    </p:spTree>
    <p:extLst>
      <p:ext uri="{BB962C8B-B14F-4D97-AF65-F5344CB8AC3E}">
        <p14:creationId xmlns:p14="http://schemas.microsoft.com/office/powerpoint/2010/main" val="390034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3B1D8-5AB0-811C-3A58-6A4654E4767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38F328-7B51-76D9-FC68-3B52E63377F4}"/>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06F7A7A6-7F83-10B5-07A7-0C4CF963FAB0}"/>
              </a:ext>
            </a:extLst>
          </p:cNvPr>
          <p:cNvSpPr>
            <a:spLocks noGrp="1"/>
          </p:cNvSpPr>
          <p:nvPr>
            <p:ph type="body" idx="1"/>
          </p:nvPr>
        </p:nvSpPr>
        <p:spPr/>
        <p:txBody>
          <a:bodyPr/>
          <a:lstStyle/>
          <a:p>
            <a:pPr marL="147593" indent="0">
              <a:buNone/>
            </a:pPr>
            <a:r>
              <a:rPr lang="fr-FR" dirty="0"/>
              <a:t>Mécanismes simulés : MCAR, MAR, MNAR</a:t>
            </a:r>
          </a:p>
          <a:p>
            <a:pPr marL="147593" indent="0">
              <a:buNone/>
            </a:pPr>
            <a:r>
              <a:rPr lang="fr-FR" dirty="0"/>
              <a:t>Taux de manque simulés : 10%, 20%, 30%, 40%</a:t>
            </a:r>
          </a:p>
          <a:p>
            <a:pPr marL="147593" indent="0">
              <a:buNone/>
            </a:pPr>
            <a:r>
              <a:rPr lang="fr-FR" dirty="0"/>
              <a:t>Figures : diagrammes illustrant chaque mécanisme</a:t>
            </a:r>
            <a:endParaRPr lang="fr-BE" dirty="0"/>
          </a:p>
        </p:txBody>
      </p:sp>
    </p:spTree>
    <p:extLst>
      <p:ext uri="{BB962C8B-B14F-4D97-AF65-F5344CB8AC3E}">
        <p14:creationId xmlns:p14="http://schemas.microsoft.com/office/powerpoint/2010/main" val="1151324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D605E-839F-2BFD-B158-0BC87258E3E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06F8D8F-323A-CEBE-660E-8B9092CF3430}"/>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D10538C5-C03A-1529-AAF5-2E7F34516A4E}"/>
              </a:ext>
            </a:extLst>
          </p:cNvPr>
          <p:cNvSpPr>
            <a:spLocks noGrp="1"/>
          </p:cNvSpPr>
          <p:nvPr>
            <p:ph type="body" idx="1"/>
          </p:nvPr>
        </p:nvSpPr>
        <p:spPr/>
        <p:txBody>
          <a:bodyPr/>
          <a:lstStyle/>
          <a:p>
            <a:pPr marL="147593" indent="0">
              <a:buNone/>
            </a:pPr>
            <a:r>
              <a:rPr lang="fr-FR" dirty="0"/>
              <a:t>Mécanismes simulés : MCAR, MAR, MNAR</a:t>
            </a:r>
          </a:p>
          <a:p>
            <a:pPr marL="147593" indent="0">
              <a:buNone/>
            </a:pPr>
            <a:r>
              <a:rPr lang="fr-FR" dirty="0"/>
              <a:t>Taux de manque simulés : 10%, 20%, 30%, 40%</a:t>
            </a:r>
          </a:p>
          <a:p>
            <a:pPr marL="147593" indent="0">
              <a:buNone/>
            </a:pPr>
            <a:r>
              <a:rPr lang="fr-FR" dirty="0"/>
              <a:t>Figures : diagrammes illustrant chaque mécanisme</a:t>
            </a:r>
            <a:endParaRPr lang="fr-BE" dirty="0"/>
          </a:p>
        </p:txBody>
      </p:sp>
    </p:spTree>
    <p:extLst>
      <p:ext uri="{BB962C8B-B14F-4D97-AF65-F5344CB8AC3E}">
        <p14:creationId xmlns:p14="http://schemas.microsoft.com/office/powerpoint/2010/main" val="163531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ED715-2B82-8887-22A2-0A79D735C75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15238D9-DF4E-A3E3-28FD-C017F7BDADF7}"/>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4BCD4FF6-1AA9-1537-5D3C-4E1D13586D96}"/>
              </a:ext>
            </a:extLst>
          </p:cNvPr>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Six méthodes comparées</a:t>
            </a:r>
          </a:p>
          <a:p>
            <a:r>
              <a:rPr lang="fr-FR" sz="1100" b="0" i="0" u="none" strike="noStrike" cap="none" dirty="0">
                <a:solidFill>
                  <a:srgbClr val="000000"/>
                </a:solidFill>
                <a:effectLst/>
                <a:latin typeface="Arial"/>
                <a:ea typeface="Arial"/>
                <a:cs typeface="Arial"/>
                <a:sym typeface="Arial"/>
              </a:rPr>
              <a:t>Méthodes simples (</a:t>
            </a:r>
            <a:r>
              <a:rPr lang="fr-FR" sz="1100" b="0" i="0" u="none" strike="noStrike" cap="none" dirty="0" err="1">
                <a:solidFill>
                  <a:srgbClr val="000000"/>
                </a:solidFill>
                <a:effectLst/>
                <a:latin typeface="Arial"/>
                <a:ea typeface="Arial"/>
                <a:cs typeface="Arial"/>
                <a:sym typeface="Arial"/>
              </a:rPr>
              <a:t>baseline</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err="1">
                <a:solidFill>
                  <a:srgbClr val="000000"/>
                </a:solidFill>
                <a:effectLst/>
                <a:latin typeface="Arial"/>
                <a:ea typeface="Arial"/>
                <a:cs typeface="Arial"/>
                <a:sym typeface="Arial"/>
              </a:rPr>
              <a:t>Mean</a:t>
            </a:r>
            <a:r>
              <a:rPr lang="fr-FR" sz="1100" b="0" i="0" u="none" strike="noStrike" cap="none" dirty="0">
                <a:solidFill>
                  <a:srgbClr val="000000"/>
                </a:solidFill>
                <a:effectLst/>
                <a:latin typeface="Arial"/>
                <a:ea typeface="Arial"/>
                <a:cs typeface="Arial"/>
                <a:sym typeface="Arial"/>
              </a:rPr>
              <a:t> Imputation : Remplacement par la moyenne</a:t>
            </a:r>
          </a:p>
          <a:p>
            <a:pPr lvl="1"/>
            <a:r>
              <a:rPr lang="fr-FR" sz="1100" b="0" i="0" u="none" strike="noStrike" cap="none" dirty="0">
                <a:solidFill>
                  <a:srgbClr val="000000"/>
                </a:solidFill>
                <a:effectLst/>
                <a:latin typeface="Arial"/>
                <a:ea typeface="Arial"/>
                <a:cs typeface="Arial"/>
                <a:sym typeface="Arial"/>
              </a:rPr>
              <a:t>Avantage : Rapide (&lt; 0.01s)</a:t>
            </a:r>
          </a:p>
          <a:p>
            <a:pPr lvl="1"/>
            <a:r>
              <a:rPr lang="fr-FR" sz="1100" b="0" i="0" u="none" strike="noStrike" cap="none" dirty="0">
                <a:solidFill>
                  <a:srgbClr val="000000"/>
                </a:solidFill>
                <a:effectLst/>
                <a:latin typeface="Arial"/>
                <a:ea typeface="Arial"/>
                <a:cs typeface="Arial"/>
                <a:sym typeface="Arial"/>
              </a:rPr>
              <a:t>Limite : Réduit la variance, biais sur corrélations</a:t>
            </a:r>
          </a:p>
          <a:p>
            <a:r>
              <a:rPr lang="fr-FR" sz="1100" b="0" i="0" u="none" strike="noStrike" cap="none" dirty="0" err="1">
                <a:solidFill>
                  <a:srgbClr val="000000"/>
                </a:solidFill>
                <a:effectLst/>
                <a:latin typeface="Arial"/>
                <a:ea typeface="Arial"/>
                <a:cs typeface="Arial"/>
                <a:sym typeface="Arial"/>
              </a:rPr>
              <a:t>Median</a:t>
            </a:r>
            <a:r>
              <a:rPr lang="fr-FR" sz="1100" b="0" i="0" u="none" strike="noStrike" cap="none" dirty="0">
                <a:solidFill>
                  <a:srgbClr val="000000"/>
                </a:solidFill>
                <a:effectLst/>
                <a:latin typeface="Arial"/>
                <a:ea typeface="Arial"/>
                <a:cs typeface="Arial"/>
                <a:sym typeface="Arial"/>
              </a:rPr>
              <a:t> Imputation : Remplacement par la médiane</a:t>
            </a:r>
          </a:p>
          <a:p>
            <a:pPr lvl="1"/>
            <a:r>
              <a:rPr lang="fr-FR" sz="1100" b="0" i="0" u="none" strike="noStrike" cap="none" dirty="0">
                <a:solidFill>
                  <a:srgbClr val="000000"/>
                </a:solidFill>
                <a:effectLst/>
                <a:latin typeface="Arial"/>
                <a:ea typeface="Arial"/>
                <a:cs typeface="Arial"/>
                <a:sym typeface="Arial"/>
              </a:rPr>
              <a:t>Avantage : Robuste aux </a:t>
            </a:r>
            <a:r>
              <a:rPr lang="fr-FR" sz="1100" b="0" i="0" u="none" strike="noStrike" cap="none" dirty="0" err="1">
                <a:solidFill>
                  <a:srgbClr val="000000"/>
                </a:solidFill>
                <a:effectLst/>
                <a:latin typeface="Arial"/>
                <a:ea typeface="Arial"/>
                <a:cs typeface="Arial"/>
                <a:sym typeface="Arial"/>
              </a:rPr>
              <a:t>outliers</a:t>
            </a:r>
            <a:endParaRPr lang="fr-FR" sz="1100" b="0" i="0" u="none" strike="noStrike" cap="none" dirty="0">
              <a:solidFill>
                <a:srgbClr val="000000"/>
              </a:solidFill>
              <a:effectLst/>
              <a:latin typeface="Arial"/>
              <a:ea typeface="Arial"/>
              <a:cs typeface="Arial"/>
              <a:sym typeface="Arial"/>
            </a:endParaRPr>
          </a:p>
          <a:p>
            <a:pPr lvl="1"/>
            <a:r>
              <a:rPr lang="fr-FR" sz="1100" b="0" i="0" u="none" strike="noStrike" cap="none" dirty="0">
                <a:solidFill>
                  <a:srgbClr val="000000"/>
                </a:solidFill>
                <a:effectLst/>
                <a:latin typeface="Arial"/>
                <a:ea typeface="Arial"/>
                <a:cs typeface="Arial"/>
                <a:sym typeface="Arial"/>
              </a:rPr>
              <a:t>Limite : Idem </a:t>
            </a:r>
            <a:r>
              <a:rPr lang="fr-FR" sz="1100" b="0" i="0" u="none" strike="noStrike" cap="none" dirty="0" err="1">
                <a:solidFill>
                  <a:srgbClr val="000000"/>
                </a:solidFill>
                <a:effectLst/>
                <a:latin typeface="Arial"/>
                <a:ea typeface="Arial"/>
                <a:cs typeface="Arial"/>
                <a:sym typeface="Arial"/>
              </a:rPr>
              <a:t>Mean</a:t>
            </a:r>
            <a:r>
              <a:rPr lang="fr-FR" sz="1100" b="0" i="0" u="none" strike="noStrike" cap="none" dirty="0">
                <a:solidFill>
                  <a:srgbClr val="000000"/>
                </a:solidFill>
                <a:effectLst/>
                <a:latin typeface="Arial"/>
                <a:ea typeface="Arial"/>
                <a:cs typeface="Arial"/>
                <a:sym typeface="Arial"/>
              </a:rPr>
              <a:t>, perte d'information</a:t>
            </a:r>
          </a:p>
          <a:p>
            <a:r>
              <a:rPr lang="fr-FR" sz="1100" b="0" i="0" u="none" strike="noStrike" cap="none" dirty="0">
                <a:solidFill>
                  <a:srgbClr val="000000"/>
                </a:solidFill>
                <a:effectLst/>
                <a:latin typeface="Arial"/>
                <a:ea typeface="Arial"/>
                <a:cs typeface="Arial"/>
                <a:sym typeface="Arial"/>
              </a:rPr>
              <a:t>Méthodes avancées</a:t>
            </a:r>
          </a:p>
          <a:p>
            <a:r>
              <a:rPr lang="fr-FR" sz="1100" b="0" i="0" u="none" strike="noStrike" cap="none" dirty="0">
                <a:solidFill>
                  <a:srgbClr val="000000"/>
                </a:solidFill>
                <a:effectLst/>
                <a:latin typeface="Arial"/>
                <a:ea typeface="Arial"/>
                <a:cs typeface="Arial"/>
                <a:sym typeface="Arial"/>
              </a:rPr>
              <a:t>KNN (K-</a:t>
            </a:r>
            <a:r>
              <a:rPr lang="fr-FR" sz="1100" b="0" i="0" u="none" strike="noStrike" cap="none" dirty="0" err="1">
                <a:solidFill>
                  <a:srgbClr val="000000"/>
                </a:solidFill>
                <a:effectLst/>
                <a:latin typeface="Arial"/>
                <a:ea typeface="Arial"/>
                <a:cs typeface="Arial"/>
                <a:sym typeface="Arial"/>
              </a:rPr>
              <a:t>Nearest</a:t>
            </a:r>
            <a:r>
              <a:rPr lang="fr-FR" sz="1100" b="0" i="0" u="none" strike="noStrike" cap="none" dirty="0">
                <a:solidFill>
                  <a:srgbClr val="000000"/>
                </a:solidFill>
                <a:effectLst/>
                <a:latin typeface="Arial"/>
                <a:ea typeface="Arial"/>
                <a:cs typeface="Arial"/>
                <a:sym typeface="Arial"/>
              </a:rPr>
              <a:t> Neighbors) : k=5 voisins les plus proches</a:t>
            </a:r>
          </a:p>
          <a:p>
            <a:pPr lvl="1"/>
            <a:r>
              <a:rPr lang="fr-FR" sz="1100" b="0" i="0" u="none" strike="noStrike" cap="none" dirty="0">
                <a:solidFill>
                  <a:srgbClr val="000000"/>
                </a:solidFill>
                <a:effectLst/>
                <a:latin typeface="Arial"/>
                <a:ea typeface="Arial"/>
                <a:cs typeface="Arial"/>
                <a:sym typeface="Arial"/>
              </a:rPr>
              <a:t>Avantage : Préserve structure locale, rapide (~0.5s)</a:t>
            </a:r>
          </a:p>
          <a:p>
            <a:pPr lvl="1"/>
            <a:r>
              <a:rPr lang="fr-FR" sz="1100" b="0" i="0" u="none" strike="noStrike" cap="none" dirty="0">
                <a:solidFill>
                  <a:srgbClr val="000000"/>
                </a:solidFill>
                <a:effectLst/>
                <a:latin typeface="Arial"/>
                <a:ea typeface="Arial"/>
                <a:cs typeface="Arial"/>
                <a:sym typeface="Arial"/>
              </a:rPr>
              <a:t>Limite : Sensible aux échelles</a:t>
            </a:r>
          </a:p>
          <a:p>
            <a:r>
              <a:rPr lang="fr-FR" sz="1100" b="0" i="0" u="none" strike="noStrike" cap="none" dirty="0">
                <a:solidFill>
                  <a:srgbClr val="000000"/>
                </a:solidFill>
                <a:effectLst/>
                <a:latin typeface="Arial"/>
                <a:ea typeface="Arial"/>
                <a:cs typeface="Arial"/>
                <a:sym typeface="Arial"/>
              </a:rPr>
              <a:t>MICE (Multiple Imputation by </a:t>
            </a:r>
            <a:r>
              <a:rPr lang="fr-FR" sz="1100" b="0" i="0" u="none" strike="noStrike" cap="none" dirty="0" err="1">
                <a:solidFill>
                  <a:srgbClr val="000000"/>
                </a:solidFill>
                <a:effectLst/>
                <a:latin typeface="Arial"/>
                <a:ea typeface="Arial"/>
                <a:cs typeface="Arial"/>
                <a:sym typeface="Arial"/>
              </a:rPr>
              <a:t>Chained</a:t>
            </a:r>
            <a:r>
              <a:rPr lang="fr-FR" sz="1100" b="0" i="0" u="none" strike="noStrike" cap="none" dirty="0">
                <a:solidFill>
                  <a:srgbClr val="000000"/>
                </a:solidFill>
                <a:effectLst/>
                <a:latin typeface="Arial"/>
                <a:ea typeface="Arial"/>
                <a:cs typeface="Arial"/>
                <a:sym typeface="Arial"/>
              </a:rPr>
              <a:t> Equations) : 10 itérations</a:t>
            </a:r>
          </a:p>
          <a:p>
            <a:pPr lvl="1"/>
            <a:r>
              <a:rPr lang="fr-FR" sz="1100" b="0" i="0" u="none" strike="noStrike" cap="none" dirty="0">
                <a:solidFill>
                  <a:srgbClr val="000000"/>
                </a:solidFill>
                <a:effectLst/>
                <a:latin typeface="Arial"/>
                <a:ea typeface="Arial"/>
                <a:cs typeface="Arial"/>
                <a:sym typeface="Arial"/>
              </a:rPr>
              <a:t>Avantage : Modèle relationnel entre variables</a:t>
            </a:r>
          </a:p>
          <a:p>
            <a:pPr lvl="1"/>
            <a:r>
              <a:rPr lang="fr-FR" sz="1100" b="0" i="0" u="none" strike="noStrike" cap="none" dirty="0">
                <a:solidFill>
                  <a:srgbClr val="000000"/>
                </a:solidFill>
                <a:effectLst/>
                <a:latin typeface="Arial"/>
                <a:ea typeface="Arial"/>
                <a:cs typeface="Arial"/>
                <a:sym typeface="Arial"/>
              </a:rPr>
              <a:t>Limite : Temps modéré (~2s), assume MAR</a:t>
            </a:r>
          </a:p>
          <a:p>
            <a:r>
              <a:rPr lang="fr-FR" sz="1100" b="0" i="0" u="none" strike="noStrike" cap="none" dirty="0">
                <a:solidFill>
                  <a:srgbClr val="000000"/>
                </a:solidFill>
                <a:effectLst/>
                <a:latin typeface="Arial"/>
                <a:ea typeface="Arial"/>
                <a:cs typeface="Arial"/>
                <a:sym typeface="Arial"/>
              </a:rPr>
              <a:t>EM (Expectation-</a:t>
            </a:r>
            <a:r>
              <a:rPr lang="fr-FR" sz="1100" b="0" i="0" u="none" strike="noStrike" cap="none" dirty="0" err="1">
                <a:solidFill>
                  <a:srgbClr val="000000"/>
                </a:solidFill>
                <a:effectLst/>
                <a:latin typeface="Arial"/>
                <a:ea typeface="Arial"/>
                <a:cs typeface="Arial"/>
                <a:sym typeface="Arial"/>
              </a:rPr>
              <a:t>Maximization</a:t>
            </a:r>
            <a:r>
              <a:rPr lang="fr-FR" sz="1100" b="0" i="0" u="none" strike="noStrike" cap="none" dirty="0">
                <a:solidFill>
                  <a:srgbClr val="000000"/>
                </a:solidFill>
                <a:effectLst/>
                <a:latin typeface="Arial"/>
                <a:ea typeface="Arial"/>
                <a:cs typeface="Arial"/>
                <a:sym typeface="Arial"/>
              </a:rPr>
              <a:t>) : 50 itérations, </a:t>
            </a:r>
            <a:r>
              <a:rPr lang="fr-FR" sz="1100" b="0" i="0" u="none" strike="noStrike" cap="none" dirty="0" err="1">
                <a:solidFill>
                  <a:srgbClr val="000000"/>
                </a:solidFill>
                <a:effectLst/>
                <a:latin typeface="Arial"/>
                <a:ea typeface="Arial"/>
                <a:cs typeface="Arial"/>
                <a:sym typeface="Arial"/>
              </a:rPr>
              <a:t>tol</a:t>
            </a:r>
            <a:r>
              <a:rPr lang="fr-FR" sz="1100" b="0" i="0" u="none" strike="noStrike" cap="none" dirty="0">
                <a:solidFill>
                  <a:srgbClr val="000000"/>
                </a:solidFill>
                <a:effectLst/>
                <a:latin typeface="Arial"/>
                <a:ea typeface="Arial"/>
                <a:cs typeface="Arial"/>
                <a:sym typeface="Arial"/>
              </a:rPr>
              <a:t>=0.001</a:t>
            </a:r>
          </a:p>
          <a:p>
            <a:pPr lvl="1"/>
            <a:r>
              <a:rPr lang="fr-FR" sz="1100" b="0" i="0" u="none" strike="noStrike" cap="none" dirty="0">
                <a:solidFill>
                  <a:srgbClr val="000000"/>
                </a:solidFill>
                <a:effectLst/>
                <a:latin typeface="Arial"/>
                <a:ea typeface="Arial"/>
                <a:cs typeface="Arial"/>
                <a:sym typeface="Arial"/>
              </a:rPr>
              <a:t>Avantage : Théoriquement optimal sous normalité</a:t>
            </a:r>
          </a:p>
          <a:p>
            <a:pPr lvl="1"/>
            <a:r>
              <a:rPr lang="fr-FR" sz="1100" b="0" i="0" u="none" strike="noStrike" cap="none" dirty="0">
                <a:solidFill>
                  <a:srgbClr val="000000"/>
                </a:solidFill>
                <a:effectLst/>
                <a:latin typeface="Arial"/>
                <a:ea typeface="Arial"/>
                <a:cs typeface="Arial"/>
                <a:sym typeface="Arial"/>
              </a:rPr>
              <a:t>Limite : Convergence lente, sensible aux hypothèses</a:t>
            </a:r>
          </a:p>
          <a:p>
            <a:r>
              <a:rPr lang="fr-FR" sz="1100" b="0" i="0" u="none" strike="noStrike" cap="none" dirty="0">
                <a:solidFill>
                  <a:srgbClr val="000000"/>
                </a:solidFill>
                <a:effectLst/>
                <a:latin typeface="Arial"/>
                <a:ea typeface="Arial"/>
                <a:cs typeface="Arial"/>
                <a:sym typeface="Arial"/>
              </a:rPr>
              <a:t>Méthode Machine Learning</a:t>
            </a:r>
          </a:p>
          <a:p>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 </a:t>
            </a:r>
            <a:r>
              <a:rPr lang="fr-FR" sz="1100" b="0" i="0" u="none" strike="noStrike" cap="none" dirty="0" err="1">
                <a:solidFill>
                  <a:srgbClr val="000000"/>
                </a:solidFill>
                <a:effectLst/>
                <a:latin typeface="Arial"/>
                <a:ea typeface="Arial"/>
                <a:cs typeface="Arial"/>
                <a:sym typeface="Arial"/>
              </a:rPr>
              <a:t>Random</a:t>
            </a:r>
            <a:r>
              <a:rPr lang="fr-FR" sz="1100" b="0" i="0" u="none" strike="noStrike" cap="none" dirty="0">
                <a:solidFill>
                  <a:srgbClr val="000000"/>
                </a:solidFill>
                <a:effectLst/>
                <a:latin typeface="Arial"/>
                <a:ea typeface="Arial"/>
                <a:cs typeface="Arial"/>
                <a:sym typeface="Arial"/>
              </a:rPr>
              <a:t> Forest itératif (50 arbres, 3 itérations)</a:t>
            </a:r>
          </a:p>
          <a:p>
            <a:pPr lvl="1"/>
            <a:r>
              <a:rPr lang="fr-FR" sz="1100" b="0" i="0" u="none" strike="noStrike" cap="none" dirty="0">
                <a:solidFill>
                  <a:srgbClr val="000000"/>
                </a:solidFill>
                <a:effectLst/>
                <a:latin typeface="Arial"/>
                <a:ea typeface="Arial"/>
                <a:cs typeface="Arial"/>
                <a:sym typeface="Arial"/>
              </a:rPr>
              <a:t>Avantage : Capture relations non-linéaires</a:t>
            </a:r>
          </a:p>
          <a:p>
            <a:pPr lvl="1"/>
            <a:r>
              <a:rPr lang="fr-FR" sz="1100" b="0" i="0" u="none" strike="noStrike" cap="none" dirty="0">
                <a:solidFill>
                  <a:srgbClr val="000000"/>
                </a:solidFill>
                <a:effectLst/>
                <a:latin typeface="Arial"/>
                <a:ea typeface="Arial"/>
                <a:cs typeface="Arial"/>
                <a:sym typeface="Arial"/>
              </a:rPr>
              <a:t>Limite : Coûteux (~265s par run)</a:t>
            </a:r>
          </a:p>
          <a:p>
            <a:pPr marL="147593" indent="0">
              <a:buNone/>
            </a:pPr>
            <a:endParaRPr lang="fr-BE" dirty="0"/>
          </a:p>
        </p:txBody>
      </p:sp>
    </p:spTree>
    <p:extLst>
      <p:ext uri="{BB962C8B-B14F-4D97-AF65-F5344CB8AC3E}">
        <p14:creationId xmlns:p14="http://schemas.microsoft.com/office/powerpoint/2010/main" val="2486274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B9CBB-DE04-F9BB-30BE-DA7CA3D1CEA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5F77EBC-124F-7162-0E93-A51317771AED}"/>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7E3DE88B-F91A-96CE-7A9F-A3E16788015E}"/>
              </a:ext>
            </a:extLst>
          </p:cNvPr>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Observations clés</a:t>
            </a:r>
          </a:p>
          <a:p>
            <a:r>
              <a:rPr lang="fr-FR" sz="1100" b="0" i="0" u="none" strike="noStrike" cap="none" dirty="0" err="1">
                <a:solidFill>
                  <a:srgbClr val="000000"/>
                </a:solidFill>
                <a:effectLst/>
                <a:latin typeface="Arial"/>
                <a:ea typeface="Arial"/>
                <a:cs typeface="Arial"/>
                <a:sym typeface="Arial"/>
              </a:rPr>
              <a:t>MissForest</a:t>
            </a:r>
            <a:r>
              <a:rPr lang="fr-FR" sz="1100" b="0" i="0" u="none" strike="noStrike" cap="none" dirty="0">
                <a:solidFill>
                  <a:srgbClr val="000000"/>
                </a:solidFill>
                <a:effectLst/>
                <a:latin typeface="Arial"/>
                <a:ea typeface="Arial"/>
                <a:cs typeface="Arial"/>
                <a:sym typeface="Arial"/>
              </a:rPr>
              <a:t> surpasse systématiquement toutes les méthodes avec une réduction de MAE de 15% vs MICE et 33% vs KNN</a:t>
            </a:r>
          </a:p>
          <a:p>
            <a:r>
              <a:rPr lang="fr-FR" sz="1100" b="0" i="0" u="none" strike="noStrike" cap="none" dirty="0">
                <a:solidFill>
                  <a:srgbClr val="000000"/>
                </a:solidFill>
                <a:effectLst/>
                <a:latin typeface="Arial"/>
                <a:ea typeface="Arial"/>
                <a:cs typeface="Arial"/>
                <a:sym typeface="Arial"/>
              </a:rPr>
              <a:t>MICE offre un excellent compromis précision/temps (MAE=2.53, 2s)</a:t>
            </a:r>
          </a:p>
          <a:p>
            <a:r>
              <a:rPr lang="fr-FR" sz="1100" b="0" i="0" u="none" strike="noStrike" cap="none" dirty="0">
                <a:solidFill>
                  <a:srgbClr val="000000"/>
                </a:solidFill>
                <a:effectLst/>
                <a:latin typeface="Arial"/>
                <a:ea typeface="Arial"/>
                <a:cs typeface="Arial"/>
                <a:sym typeface="Arial"/>
              </a:rPr>
              <a:t>Méthodes simples (</a:t>
            </a:r>
            <a:r>
              <a:rPr lang="fr-FR" sz="1100" b="0" i="0" u="none" strike="noStrike" cap="none" dirty="0" err="1">
                <a:solidFill>
                  <a:srgbClr val="000000"/>
                </a:solidFill>
                <a:effectLst/>
                <a:latin typeface="Arial"/>
                <a:ea typeface="Arial"/>
                <a:cs typeface="Arial"/>
                <a:sym typeface="Arial"/>
              </a:rPr>
              <a:t>Mean</a:t>
            </a:r>
            <a:r>
              <a:rPr lang="fr-FR" sz="1100" b="0" i="0" u="none" strike="noStrike" cap="none" dirty="0">
                <a:solidFill>
                  <a:srgbClr val="000000"/>
                </a:solidFill>
                <a:effectLst/>
                <a:latin typeface="Arial"/>
                <a:ea typeface="Arial"/>
                <a:cs typeface="Arial"/>
                <a:sym typeface="Arial"/>
              </a:rPr>
              <a:t>/</a:t>
            </a:r>
            <a:r>
              <a:rPr lang="fr-FR" sz="1100" b="0" i="0" u="none" strike="noStrike" cap="none" dirty="0" err="1">
                <a:solidFill>
                  <a:srgbClr val="000000"/>
                </a:solidFill>
                <a:effectLst/>
                <a:latin typeface="Arial"/>
                <a:ea typeface="Arial"/>
                <a:cs typeface="Arial"/>
                <a:sym typeface="Arial"/>
              </a:rPr>
              <a:t>Median</a:t>
            </a:r>
            <a:r>
              <a:rPr lang="fr-FR" sz="1100" b="0" i="0" u="none" strike="noStrike" cap="none" dirty="0">
                <a:solidFill>
                  <a:srgbClr val="000000"/>
                </a:solidFill>
                <a:effectLst/>
                <a:latin typeface="Arial"/>
                <a:ea typeface="Arial"/>
                <a:cs typeface="Arial"/>
                <a:sym typeface="Arial"/>
              </a:rPr>
              <a:t>) sont inadaptées aux données neuropsychologiques (MAE &gt; 3.5)</a:t>
            </a:r>
          </a:p>
          <a:p>
            <a:pPr marL="147593" indent="0">
              <a:buNone/>
            </a:pPr>
            <a:endParaRPr lang="fr-BE" dirty="0"/>
          </a:p>
        </p:txBody>
      </p:sp>
    </p:spTree>
    <p:extLst>
      <p:ext uri="{BB962C8B-B14F-4D97-AF65-F5344CB8AC3E}">
        <p14:creationId xmlns:p14="http://schemas.microsoft.com/office/powerpoint/2010/main" val="41821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B340B-4A2A-BB16-7DDE-A3DD40D60FD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5FF6B7-5DDA-65D5-811D-FF3A02157BBC}"/>
              </a:ext>
            </a:extLst>
          </p:cNvPr>
          <p:cNvSpPr>
            <a:spLocks noGrp="1" noRot="1" noChangeAspect="1"/>
          </p:cNvSpPr>
          <p:nvPr>
            <p:ph type="sldImg"/>
          </p:nvPr>
        </p:nvSpPr>
        <p:spPr>
          <a:xfrm>
            <a:off x="103188" y="750888"/>
            <a:ext cx="6681787" cy="3759200"/>
          </a:xfrm>
        </p:spPr>
      </p:sp>
      <p:sp>
        <p:nvSpPr>
          <p:cNvPr id="3" name="Espace réservé des notes 2">
            <a:extLst>
              <a:ext uri="{FF2B5EF4-FFF2-40B4-BE49-F238E27FC236}">
                <a16:creationId xmlns:a16="http://schemas.microsoft.com/office/drawing/2014/main" id="{138B9D1A-A87D-38E4-B570-FAA6A9E66AFA}"/>
              </a:ext>
            </a:extLst>
          </p:cNvPr>
          <p:cNvSpPr>
            <a:spLocks noGrp="1"/>
          </p:cNvSpPr>
          <p:nvPr>
            <p:ph type="body" idx="1"/>
          </p:nvPr>
        </p:nvSpPr>
        <p:spPr/>
        <p:txBody>
          <a:bodyPr/>
          <a:lstStyle/>
          <a:p>
            <a:r>
              <a:rPr lang="fr-FR" sz="1100" b="0" i="1" u="none" strike="noStrike" cap="none" dirty="0">
                <a:solidFill>
                  <a:srgbClr val="000000"/>
                </a:solidFill>
                <a:effectLst/>
                <a:latin typeface="Arial"/>
                <a:ea typeface="Arial"/>
                <a:cs typeface="Arial"/>
                <a:sym typeface="Arial"/>
              </a:rPr>
              <a:t>Passons maintenant à une analyse cruciale : la corrélation entre la qualité d'ajustement du modèle et la corrélation de Pearson obtenue lors de l'imputation.</a:t>
            </a:r>
          </a:p>
          <a:p>
            <a:r>
              <a:rPr lang="fr-FR" sz="1100" b="0" i="1" u="none" strike="noStrike" cap="none" dirty="0">
                <a:solidFill>
                  <a:srgbClr val="000000"/>
                </a:solidFill>
                <a:effectLst/>
                <a:latin typeface="Arial"/>
                <a:ea typeface="Arial"/>
                <a:cs typeface="Arial"/>
                <a:sym typeface="Arial"/>
              </a:rPr>
              <a:t>Contexte statistique : Le coefficient R² mesure la proportion de variance expliquée par le modèle, tandis que la corrélation de Pearson quantifie la relation linéaire entre les valeurs imputées et les valeurs réelles. Ces deux métriques devraient idéalement être fortement liées.</a:t>
            </a:r>
          </a:p>
          <a:p>
            <a:r>
              <a:rPr lang="fr-FR" sz="1100" b="0" i="1" u="none" strike="noStrike" cap="none" dirty="0">
                <a:solidFill>
                  <a:srgbClr val="000000"/>
                </a:solidFill>
                <a:effectLst/>
                <a:latin typeface="Arial"/>
                <a:ea typeface="Arial"/>
                <a:cs typeface="Arial"/>
                <a:sym typeface="Arial"/>
              </a:rPr>
              <a:t>Observations du graphique :</a:t>
            </a:r>
          </a:p>
          <a:p>
            <a:r>
              <a:rPr lang="fr-FR" sz="1100" b="0" i="1" u="none" strike="noStrike" cap="none" dirty="0">
                <a:solidFill>
                  <a:srgbClr val="000000"/>
                </a:solidFill>
                <a:effectLst/>
                <a:latin typeface="Arial"/>
                <a:ea typeface="Arial"/>
                <a:cs typeface="Arial"/>
                <a:sym typeface="Arial"/>
              </a:rPr>
              <a:t>1. Relation linéaire exceptionnelle :</a:t>
            </a:r>
          </a:p>
          <a:p>
            <a:r>
              <a:rPr lang="fr-FR" sz="1100" b="0" i="1" u="none" strike="noStrike" cap="none" dirty="0">
                <a:solidFill>
                  <a:srgbClr val="000000"/>
                </a:solidFill>
                <a:effectLst/>
                <a:latin typeface="Arial"/>
                <a:ea typeface="Arial"/>
                <a:cs typeface="Arial"/>
                <a:sym typeface="Arial"/>
              </a:rPr>
              <a:t>Coefficient de corrélation Pearson : r = 0.9954</a:t>
            </a:r>
          </a:p>
          <a:p>
            <a:r>
              <a:rPr lang="fr-FR" sz="1100" b="0" i="1" u="none" strike="noStrike" cap="none" dirty="0">
                <a:solidFill>
                  <a:srgbClr val="000000"/>
                </a:solidFill>
                <a:effectLst/>
                <a:latin typeface="Arial"/>
                <a:ea typeface="Arial"/>
                <a:cs typeface="Arial"/>
                <a:sym typeface="Arial"/>
              </a:rPr>
              <a:t>Coefficient de corrélation Spearman : ρ = 0.9914</a:t>
            </a:r>
          </a:p>
          <a:p>
            <a:r>
              <a:rPr lang="fr-FR" sz="1100" b="0" i="1" u="none" strike="noStrike" cap="none" dirty="0">
                <a:solidFill>
                  <a:srgbClr val="000000"/>
                </a:solidFill>
                <a:effectLst/>
                <a:latin typeface="Arial"/>
                <a:ea typeface="Arial"/>
                <a:cs typeface="Arial"/>
                <a:sym typeface="Arial"/>
              </a:rPr>
              <a:t>P-valeur : 2.43e-91 (hautement significative)</a:t>
            </a:r>
          </a:p>
          <a:p>
            <a:r>
              <a:rPr lang="fr-FR" sz="1100" b="0" i="1" u="none" strike="noStrike" cap="none" dirty="0">
                <a:solidFill>
                  <a:srgbClr val="000000"/>
                </a:solidFill>
                <a:effectLst/>
                <a:latin typeface="Arial"/>
                <a:ea typeface="Arial"/>
                <a:cs typeface="Arial"/>
                <a:sym typeface="Arial"/>
              </a:rPr>
              <a:t>Cela signifie que la relation observée n'est pas due au hasard et représente une connexion mathématique très forte.</a:t>
            </a:r>
          </a:p>
          <a:p>
            <a:r>
              <a:rPr lang="fr-FR" sz="1100" b="0" i="1" u="none" strike="noStrike" cap="none" dirty="0">
                <a:solidFill>
                  <a:srgbClr val="000000"/>
                </a:solidFill>
                <a:effectLst/>
                <a:latin typeface="Arial"/>
                <a:ea typeface="Arial"/>
                <a:cs typeface="Arial"/>
                <a:sym typeface="Arial"/>
              </a:rPr>
              <a:t>2. Clustering par méthode :</a:t>
            </a:r>
          </a:p>
          <a:p>
            <a:r>
              <a:rPr lang="fr-FR" sz="1100" b="0" i="1" u="none" strike="noStrike" cap="none" dirty="0">
                <a:solidFill>
                  <a:srgbClr val="000000"/>
                </a:solidFill>
                <a:effectLst/>
                <a:latin typeface="Arial"/>
                <a:ea typeface="Arial"/>
                <a:cs typeface="Arial"/>
                <a:sym typeface="Arial"/>
              </a:rPr>
              <a:t>Les points rouges (</a:t>
            </a:r>
            <a:r>
              <a:rPr lang="fr-FR" sz="1100" b="0" i="1" u="none" strike="noStrike" cap="none" dirty="0" err="1">
                <a:solidFill>
                  <a:srgbClr val="000000"/>
                </a:solidFill>
                <a:effectLst/>
                <a:latin typeface="Arial"/>
                <a:ea typeface="Arial"/>
                <a:cs typeface="Arial"/>
                <a:sym typeface="Arial"/>
              </a:rPr>
              <a:t>Mean</a:t>
            </a:r>
            <a:r>
              <a:rPr lang="fr-FR" sz="1100" b="0" i="1" u="none" strike="noStrike" cap="none" dirty="0">
                <a:solidFill>
                  <a:srgbClr val="000000"/>
                </a:solidFill>
                <a:effectLst/>
                <a:latin typeface="Arial"/>
                <a:ea typeface="Arial"/>
                <a:cs typeface="Arial"/>
                <a:sym typeface="Arial"/>
              </a:rPr>
              <a:t>) et orange (</a:t>
            </a:r>
            <a:r>
              <a:rPr lang="fr-FR" sz="1100" b="0" i="1" u="none" strike="noStrike" cap="none" dirty="0" err="1">
                <a:solidFill>
                  <a:srgbClr val="000000"/>
                </a:solidFill>
                <a:effectLst/>
                <a:latin typeface="Arial"/>
                <a:ea typeface="Arial"/>
                <a:cs typeface="Arial"/>
                <a:sym typeface="Arial"/>
              </a:rPr>
              <a:t>Median</a:t>
            </a:r>
            <a:r>
              <a:rPr lang="fr-FR" sz="1100" b="0" i="1" u="none" strike="noStrike" cap="none" dirty="0">
                <a:solidFill>
                  <a:srgbClr val="000000"/>
                </a:solidFill>
                <a:effectLst/>
                <a:latin typeface="Arial"/>
                <a:ea typeface="Arial"/>
                <a:cs typeface="Arial"/>
                <a:sym typeface="Arial"/>
              </a:rPr>
              <a:t>) se concentrent en bas à gauche, indiquant des performances faibles (R² ≈ 0.81, corrélation ≈ 0.89)</a:t>
            </a:r>
          </a:p>
          <a:p>
            <a:r>
              <a:rPr lang="fr-FR" sz="1100" b="0" i="1" u="none" strike="noStrike" cap="none" dirty="0">
                <a:solidFill>
                  <a:srgbClr val="000000"/>
                </a:solidFill>
                <a:effectLst/>
                <a:latin typeface="Arial"/>
                <a:ea typeface="Arial"/>
                <a:cs typeface="Arial"/>
                <a:sym typeface="Arial"/>
              </a:rPr>
              <a:t>Les points verts (KNN) et magentas (EM) occupent une position intermédiaire</a:t>
            </a:r>
          </a:p>
          <a:p>
            <a:r>
              <a:rPr lang="fr-FR" sz="1100" b="0" i="1" u="none" strike="noStrike" cap="none" dirty="0">
                <a:solidFill>
                  <a:srgbClr val="000000"/>
                </a:solidFill>
                <a:effectLst/>
                <a:latin typeface="Arial"/>
                <a:ea typeface="Arial"/>
                <a:cs typeface="Arial"/>
                <a:sym typeface="Arial"/>
              </a:rPr>
              <a:t>Les points bleus (</a:t>
            </a:r>
            <a:r>
              <a:rPr lang="fr-FR" sz="1100" b="0" i="1" u="none" strike="noStrike" cap="none" dirty="0" err="1">
                <a:solidFill>
                  <a:srgbClr val="000000"/>
                </a:solidFill>
                <a:effectLst/>
                <a:latin typeface="Arial"/>
                <a:ea typeface="Arial"/>
                <a:cs typeface="Arial"/>
                <a:sym typeface="Arial"/>
              </a:rPr>
              <a:t>MissForest</a:t>
            </a:r>
            <a:r>
              <a:rPr lang="fr-FR" sz="1100" b="0" i="1" u="none" strike="noStrike" cap="none" dirty="0">
                <a:solidFill>
                  <a:srgbClr val="000000"/>
                </a:solidFill>
                <a:effectLst/>
                <a:latin typeface="Arial"/>
                <a:ea typeface="Arial"/>
                <a:cs typeface="Arial"/>
                <a:sym typeface="Arial"/>
              </a:rPr>
              <a:t>) se situent en haut à droite, démontrant une supériorité claire avec R² ≈ 0.93-0.94 et corrélation ≈ 0.96-0.97</a:t>
            </a:r>
          </a:p>
          <a:p>
            <a:r>
              <a:rPr lang="fr-FR" sz="1100" b="0" i="1" u="none" strike="noStrike" cap="none" dirty="0">
                <a:solidFill>
                  <a:srgbClr val="000000"/>
                </a:solidFill>
                <a:effectLst/>
                <a:latin typeface="Arial"/>
                <a:ea typeface="Arial"/>
                <a:cs typeface="Arial"/>
                <a:sym typeface="Arial"/>
              </a:rPr>
              <a:t>3. Implication pour la validation clinique :</a:t>
            </a:r>
            <a:br>
              <a:rPr lang="fr-FR" sz="1100" b="0" i="1" u="none" strike="noStrike" cap="none" dirty="0">
                <a:solidFill>
                  <a:srgbClr val="000000"/>
                </a:solidFill>
                <a:effectLst/>
                <a:latin typeface="Arial"/>
                <a:ea typeface="Arial"/>
                <a:cs typeface="Arial"/>
                <a:sym typeface="Arial"/>
              </a:rPr>
            </a:br>
            <a:r>
              <a:rPr lang="fr-FR" sz="1100" b="0" i="1" u="none" strike="noStrike" cap="none" dirty="0">
                <a:solidFill>
                  <a:srgbClr val="000000"/>
                </a:solidFill>
                <a:effectLst/>
                <a:latin typeface="Arial"/>
                <a:ea typeface="Arial"/>
                <a:cs typeface="Arial"/>
                <a:sym typeface="Arial"/>
              </a:rPr>
              <a:t>Les méthodes simples (</a:t>
            </a:r>
            <a:r>
              <a:rPr lang="fr-FR" sz="1100" b="0" i="1" u="none" strike="noStrike" cap="none" dirty="0" err="1">
                <a:solidFill>
                  <a:srgbClr val="000000"/>
                </a:solidFill>
                <a:effectLst/>
                <a:latin typeface="Arial"/>
                <a:ea typeface="Arial"/>
                <a:cs typeface="Arial"/>
                <a:sym typeface="Arial"/>
              </a:rPr>
              <a:t>Mean</a:t>
            </a:r>
            <a:r>
              <a:rPr lang="fr-FR" sz="1100" b="0" i="1" u="none" strike="noStrike" cap="none" dirty="0">
                <a:solidFill>
                  <a:srgbClr val="000000"/>
                </a:solidFill>
                <a:effectLst/>
                <a:latin typeface="Arial"/>
                <a:ea typeface="Arial"/>
                <a:cs typeface="Arial"/>
                <a:sym typeface="Arial"/>
              </a:rPr>
              <a:t>, </a:t>
            </a:r>
            <a:r>
              <a:rPr lang="fr-FR" sz="1100" b="0" i="1" u="none" strike="noStrike" cap="none" dirty="0" err="1">
                <a:solidFill>
                  <a:srgbClr val="000000"/>
                </a:solidFill>
                <a:effectLst/>
                <a:latin typeface="Arial"/>
                <a:ea typeface="Arial"/>
                <a:cs typeface="Arial"/>
                <a:sym typeface="Arial"/>
              </a:rPr>
              <a:t>Median</a:t>
            </a:r>
            <a:r>
              <a:rPr lang="fr-FR" sz="1100" b="0" i="1" u="none" strike="noStrike" cap="none" dirty="0">
                <a:solidFill>
                  <a:srgbClr val="000000"/>
                </a:solidFill>
                <a:effectLst/>
                <a:latin typeface="Arial"/>
                <a:ea typeface="Arial"/>
                <a:cs typeface="Arial"/>
                <a:sym typeface="Arial"/>
              </a:rPr>
              <a:t>) échouent à capturer les structures de corrélation, tandis que les approches plus sophistiquées, notamment </a:t>
            </a:r>
            <a:r>
              <a:rPr lang="fr-FR" sz="1100" b="0" i="1" u="none" strike="noStrike" cap="none" dirty="0" err="1">
                <a:solidFill>
                  <a:srgbClr val="000000"/>
                </a:solidFill>
                <a:effectLst/>
                <a:latin typeface="Arial"/>
                <a:ea typeface="Arial"/>
                <a:cs typeface="Arial"/>
                <a:sym typeface="Arial"/>
              </a:rPr>
              <a:t>MissForest</a:t>
            </a:r>
            <a:r>
              <a:rPr lang="fr-FR" sz="1100" b="0" i="1" u="none" strike="noStrike" cap="none" dirty="0">
                <a:solidFill>
                  <a:srgbClr val="000000"/>
                </a:solidFill>
                <a:effectLst/>
                <a:latin typeface="Arial"/>
                <a:ea typeface="Arial"/>
                <a:cs typeface="Arial"/>
                <a:sym typeface="Arial"/>
              </a:rPr>
              <a:t>, les préservent exceptionnellement bien.</a:t>
            </a:r>
          </a:p>
          <a:p>
            <a:r>
              <a:rPr lang="fr-FR" sz="1100" b="0" i="1" u="none" strike="noStrike" cap="none" dirty="0">
                <a:solidFill>
                  <a:srgbClr val="000000"/>
                </a:solidFill>
                <a:effectLst/>
                <a:latin typeface="Arial"/>
                <a:ea typeface="Arial"/>
                <a:cs typeface="Arial"/>
                <a:sym typeface="Arial"/>
              </a:rPr>
              <a:t>Conclusion : Cette visualisation confirme que </a:t>
            </a:r>
            <a:r>
              <a:rPr lang="fr-FR" sz="1100" b="0" i="1" u="none" strike="noStrike" cap="none" dirty="0" err="1">
                <a:solidFill>
                  <a:srgbClr val="000000"/>
                </a:solidFill>
                <a:effectLst/>
                <a:latin typeface="Arial"/>
                <a:ea typeface="Arial"/>
                <a:cs typeface="Arial"/>
                <a:sym typeface="Arial"/>
              </a:rPr>
              <a:t>MissForest</a:t>
            </a:r>
            <a:r>
              <a:rPr lang="fr-FR" sz="1100" b="0" i="1" u="none" strike="noStrike" cap="none" dirty="0">
                <a:solidFill>
                  <a:srgbClr val="000000"/>
                </a:solidFill>
                <a:effectLst/>
                <a:latin typeface="Arial"/>
                <a:ea typeface="Arial"/>
                <a:cs typeface="Arial"/>
                <a:sym typeface="Arial"/>
              </a:rPr>
              <a:t> est capable de maintenir la fidélité des structures de données originales lors de l'imputation, ce qui est essentiel pour les analyses longitudinales en recherche neuropsychologique.</a:t>
            </a:r>
          </a:p>
          <a:p>
            <a:pPr marL="147593" indent="0">
              <a:buNone/>
            </a:pPr>
            <a:endParaRPr lang="fr-BE" dirty="0"/>
          </a:p>
        </p:txBody>
      </p:sp>
    </p:spTree>
    <p:extLst>
      <p:ext uri="{BB962C8B-B14F-4D97-AF65-F5344CB8AC3E}">
        <p14:creationId xmlns:p14="http://schemas.microsoft.com/office/powerpoint/2010/main" val="930991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grpSp>
        <p:nvGrpSpPr>
          <p:cNvPr id="118" name="Google Shape;118;p23"/>
          <p:cNvGrpSpPr/>
          <p:nvPr/>
        </p:nvGrpSpPr>
        <p:grpSpPr>
          <a:xfrm>
            <a:off x="4406400" y="0"/>
            <a:ext cx="4737600" cy="5143500"/>
            <a:chOff x="4406400" y="0"/>
            <a:chExt cx="4737600" cy="5143500"/>
          </a:xfrm>
        </p:grpSpPr>
        <p:sp>
          <p:nvSpPr>
            <p:cNvPr id="119" name="Google Shape;119;p23"/>
            <p:cNvSpPr/>
            <p:nvPr/>
          </p:nvSpPr>
          <p:spPr>
            <a:xfrm rot="5400000">
              <a:off x="4407900" y="-1500"/>
              <a:ext cx="47346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3"/>
            <p:cNvSpPr/>
            <p:nvPr/>
          </p:nvSpPr>
          <p:spPr>
            <a:xfrm rot="5400000">
              <a:off x="4840825" y="6000"/>
              <a:ext cx="42987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3"/>
            <p:cNvSpPr/>
            <p:nvPr/>
          </p:nvSpPr>
          <p:spPr>
            <a:xfrm rot="-5400000">
              <a:off x="5618399" y="123664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3"/>
            <p:cNvSpPr/>
            <p:nvPr/>
          </p:nvSpPr>
          <p:spPr>
            <a:xfrm flipH="1">
              <a:off x="5849857" y="144407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3"/>
            <p:cNvSpPr/>
            <p:nvPr/>
          </p:nvSpPr>
          <p:spPr>
            <a:xfrm rot="-5400000">
              <a:off x="5987081" y="246974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3"/>
            <p:cNvSpPr/>
            <p:nvPr/>
          </p:nvSpPr>
          <p:spPr>
            <a:xfrm flipH="1">
              <a:off x="6222115" y="2677179"/>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3"/>
            <p:cNvSpPr/>
            <p:nvPr/>
          </p:nvSpPr>
          <p:spPr>
            <a:xfrm rot="-5400000">
              <a:off x="6675341" y="186224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3"/>
            <p:cNvSpPr/>
            <p:nvPr/>
          </p:nvSpPr>
          <p:spPr>
            <a:xfrm rot="-5400000">
              <a:off x="6861141" y="247808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3"/>
            <p:cNvSpPr/>
            <p:nvPr/>
          </p:nvSpPr>
          <p:spPr>
            <a:xfrm flipH="1">
              <a:off x="7965266" y="269319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3"/>
            <p:cNvSpPr/>
            <p:nvPr/>
          </p:nvSpPr>
          <p:spPr>
            <a:xfrm flipH="1">
              <a:off x="8145082" y="330903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3"/>
            <p:cNvSpPr/>
            <p:nvPr/>
          </p:nvSpPr>
          <p:spPr>
            <a:xfrm rot="-5400000">
              <a:off x="7047599" y="309534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3"/>
            <p:cNvSpPr/>
            <p:nvPr/>
          </p:nvSpPr>
          <p:spPr>
            <a:xfrm flipH="1">
              <a:off x="7276649" y="330278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3"/>
            <p:cNvSpPr/>
            <p:nvPr/>
          </p:nvSpPr>
          <p:spPr>
            <a:xfrm flipH="1">
              <a:off x="7462448" y="391862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3"/>
            <p:cNvSpPr/>
            <p:nvPr/>
          </p:nvSpPr>
          <p:spPr>
            <a:xfrm rot="-5400000">
              <a:off x="8102491" y="37188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3"/>
            <p:cNvSpPr/>
            <p:nvPr/>
          </p:nvSpPr>
          <p:spPr>
            <a:xfrm flipH="1">
              <a:off x="8334533" y="392629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3"/>
            <p:cNvSpPr/>
            <p:nvPr/>
          </p:nvSpPr>
          <p:spPr>
            <a:xfrm rot="-5400000">
              <a:off x="8288290" y="433470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p23"/>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8" name="Google Shape;13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7"/>
        <p:cNvGrpSpPr/>
        <p:nvPr/>
      </p:nvGrpSpPr>
      <p:grpSpPr>
        <a:xfrm>
          <a:off x="0" y="0"/>
          <a:ext cx="0" cy="0"/>
          <a:chOff x="0" y="0"/>
          <a:chExt cx="0" cy="0"/>
        </a:xfrm>
      </p:grpSpPr>
      <p:grpSp>
        <p:nvGrpSpPr>
          <p:cNvPr id="148" name="Google Shape;148;p25"/>
          <p:cNvGrpSpPr/>
          <p:nvPr/>
        </p:nvGrpSpPr>
        <p:grpSpPr>
          <a:xfrm>
            <a:off x="0" y="4128572"/>
            <a:ext cx="698925" cy="684657"/>
            <a:chOff x="0" y="3785672"/>
            <a:chExt cx="698925" cy="684657"/>
          </a:xfrm>
        </p:grpSpPr>
        <p:sp>
          <p:nvSpPr>
            <p:cNvPr id="149" name="Google Shape;149;p25"/>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5"/>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 name="Google Shape;151;p25"/>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52" name="Google Shape;15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3"/>
        <p:cNvGrpSpPr/>
        <p:nvPr/>
      </p:nvGrpSpPr>
      <p:grpSpPr>
        <a:xfrm>
          <a:off x="0" y="0"/>
          <a:ext cx="0" cy="0"/>
          <a:chOff x="0" y="0"/>
          <a:chExt cx="0" cy="0"/>
        </a:xfrm>
      </p:grpSpPr>
      <p:grpSp>
        <p:nvGrpSpPr>
          <p:cNvPr id="154" name="Google Shape;154;p26"/>
          <p:cNvGrpSpPr/>
          <p:nvPr/>
        </p:nvGrpSpPr>
        <p:grpSpPr>
          <a:xfrm>
            <a:off x="4406400" y="0"/>
            <a:ext cx="4737600" cy="5143065"/>
            <a:chOff x="4406400" y="0"/>
            <a:chExt cx="4737600" cy="5143065"/>
          </a:xfrm>
        </p:grpSpPr>
        <p:sp>
          <p:nvSpPr>
            <p:cNvPr id="155" name="Google Shape;155;p26"/>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6"/>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6"/>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6"/>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6"/>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6"/>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6"/>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6"/>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6"/>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6"/>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6"/>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6"/>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26"/>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74" name="Google Shape;174;p26"/>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75" name="Google Shape;17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14"/>
          <p:cNvSpPr/>
          <p:nvPr/>
        </p:nvSpPr>
        <p:spPr>
          <a:xfrm rot="5400000">
            <a:off x="7500300" y="505"/>
            <a:ext cx="1643700" cy="1643700"/>
          </a:xfrm>
          <a:prstGeom prst="diagStripe">
            <a:avLst>
              <a:gd name="adj" fmla="val 0"/>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4"/>
          <p:cNvGrpSpPr/>
          <p:nvPr/>
        </p:nvGrpSpPr>
        <p:grpSpPr>
          <a:xfrm>
            <a:off x="0" y="490"/>
            <a:ext cx="5153705" cy="5134399"/>
            <a:chOff x="0" y="75"/>
            <a:chExt cx="5153705" cy="5152950"/>
          </a:xfrm>
        </p:grpSpPr>
        <p:sp>
          <p:nvSpPr>
            <p:cNvPr id="12" name="Google Shape;12;p14"/>
            <p:cNvSpPr/>
            <p:nvPr/>
          </p:nvSpPr>
          <p:spPr>
            <a:xfrm rot="-5400000">
              <a:off x="455" y="-225"/>
              <a:ext cx="5152800" cy="5153700"/>
            </a:xfrm>
            <a:prstGeom prst="diagStripe">
              <a:avLst>
                <a:gd name="adj" fmla="val 50000"/>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4"/>
            <p:cNvSpPr/>
            <p:nvPr/>
          </p:nvSpPr>
          <p:spPr>
            <a:xfrm rot="-5400000">
              <a:off x="150" y="1145825"/>
              <a:ext cx="3996600" cy="3996900"/>
            </a:xfrm>
            <a:prstGeom prst="diagStripe">
              <a:avLst>
                <a:gd name="adj" fmla="val 58774"/>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4"/>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14"/>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275990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01D902-F564-A3C2-A8D1-F6568FBBBC4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fr" smtClean="0"/>
              <a:t>‹N°›</a:t>
            </a:fld>
            <a:endParaRPr lang="fr"/>
          </a:p>
        </p:txBody>
      </p:sp>
    </p:spTree>
    <p:extLst>
      <p:ext uri="{BB962C8B-B14F-4D97-AF65-F5344CB8AC3E}">
        <p14:creationId xmlns:p14="http://schemas.microsoft.com/office/powerpoint/2010/main" val="425362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1" i="1" u="sng">
                <a:solidFill>
                  <a:srgbClr val="92D05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chemeClr val="tx1"/>
                </a:solidFill>
                <a:latin typeface="Calibri"/>
                <a:cs typeface="Calibri"/>
              </a:defRPr>
            </a:lvl1pPr>
          </a:lstStyle>
          <a:p>
            <a:pPr marL="12700">
              <a:lnSpc>
                <a:spcPts val="1150"/>
              </a:lnSpc>
            </a:pPr>
            <a:r>
              <a:t>Etat</a:t>
            </a:r>
            <a:r>
              <a:rPr spc="-20"/>
              <a:t> </a:t>
            </a:r>
            <a:r>
              <a:t>d’avancement</a:t>
            </a:r>
            <a:r>
              <a:rPr spc="-45"/>
              <a:t> </a:t>
            </a:r>
            <a:r>
              <a:t>de</a:t>
            </a:r>
            <a:r>
              <a:rPr spc="-10"/>
              <a:t> </a:t>
            </a:r>
            <a:r>
              <a:t>la</a:t>
            </a:r>
            <a:r>
              <a:rPr spc="5"/>
              <a:t> </a:t>
            </a:r>
            <a:r>
              <a:t>thèse</a:t>
            </a:r>
            <a:r>
              <a:rPr spc="-20"/>
              <a:t> </a:t>
            </a:r>
            <a:r>
              <a:rPr spc="-10"/>
              <a:t>(ILIA)</a:t>
            </a:r>
          </a:p>
        </p:txBody>
      </p:sp>
      <p:sp>
        <p:nvSpPr>
          <p:cNvPr id="5" name="Holder 5"/>
          <p:cNvSpPr>
            <a:spLocks noGrp="1"/>
          </p:cNvSpPr>
          <p:nvPr>
            <p:ph type="dt" sz="half" idx="6"/>
          </p:nvPr>
        </p:nvSpPr>
        <p:spPr/>
        <p:txBody>
          <a:bodyPr lIns="0" tIns="0" rIns="0" bIns="0"/>
          <a:lstStyle>
            <a:lvl1pPr>
              <a:defRPr sz="1100" b="0" i="0">
                <a:solidFill>
                  <a:schemeClr val="tx1"/>
                </a:solidFill>
                <a:latin typeface="Calibri"/>
                <a:cs typeface="Calibri"/>
              </a:defRPr>
            </a:lvl1pPr>
          </a:lstStyle>
          <a:p>
            <a:pPr marL="12700">
              <a:lnSpc>
                <a:spcPts val="1150"/>
              </a:lnSpc>
            </a:pPr>
            <a:r>
              <a:t>HANI</a:t>
            </a:r>
            <a:r>
              <a:rPr spc="-5"/>
              <a:t> </a:t>
            </a:r>
            <a:r>
              <a:rPr spc="-20"/>
              <a:t>Moad</a:t>
            </a:r>
          </a:p>
        </p:txBody>
      </p:sp>
      <p:sp>
        <p:nvSpPr>
          <p:cNvPr id="6" name="Holder 6"/>
          <p:cNvSpPr>
            <a:spLocks noGrp="1"/>
          </p:cNvSpPr>
          <p:nvPr>
            <p:ph type="sldNum" sz="quarter" idx="7"/>
          </p:nvPr>
        </p:nvSpPr>
        <p:spPr/>
        <p:txBody>
          <a:bodyPr lIns="0" tIns="0" rIns="0" bIns="0"/>
          <a:lstStyle>
            <a:lvl1pPr>
              <a:defRPr sz="1000" b="0" i="0">
                <a:solidFill>
                  <a:schemeClr val="tx1"/>
                </a:solidFill>
                <a:latin typeface="Tahoma"/>
                <a:cs typeface="Tahoma"/>
              </a:defRPr>
            </a:lvl1pPr>
          </a:lstStyle>
          <a:p>
            <a:pPr marL="38100">
              <a:lnSpc>
                <a:spcPct val="100000"/>
              </a:lnSpc>
              <a:spcBef>
                <a:spcPts val="80"/>
              </a:spcBef>
            </a:pPr>
            <a:fld id="{81D60167-4931-47E6-BA6A-407CBD079E47}" type="slidenum">
              <a:rPr spc="-25" dirty="0"/>
              <a:t>‹N°›</a:t>
            </a:fld>
            <a:endParaRPr spc="-25"/>
          </a:p>
        </p:txBody>
      </p:sp>
    </p:spTree>
    <p:extLst>
      <p:ext uri="{BB962C8B-B14F-4D97-AF65-F5344CB8AC3E}">
        <p14:creationId xmlns:p14="http://schemas.microsoft.com/office/powerpoint/2010/main" val="1001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Ref idx="1001">
        <a:schemeClr val="bg1"/>
      </p:bgRef>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lt2" tx2="dk2" accent1="accent1" accent2="accent2" accent3="accent3" accent4="accent4" accent5="accent5" accent6="accent6" hlink="hlink" folHlink="folHlink"/>
  <p:sldLayoutIdLst>
    <p:sldLayoutId id="2147483658" r:id="rId1"/>
    <p:sldLayoutId id="2147483660" r:id="rId2"/>
    <p:sldLayoutId id="2147483661" r:id="rId3"/>
    <p:sldLayoutId id="2147483664" r:id="rId4"/>
    <p:sldLayoutId id="2147483665" r:id="rId5"/>
    <p:sldLayoutId id="214748366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1" name="object 12">
            <a:extLst>
              <a:ext uri="{FF2B5EF4-FFF2-40B4-BE49-F238E27FC236}">
                <a16:creationId xmlns:a16="http://schemas.microsoft.com/office/drawing/2014/main" id="{FB39309F-8282-3800-9F1B-EE85C7C5C1B3}"/>
              </a:ext>
            </a:extLst>
          </p:cNvPr>
          <p:cNvPicPr/>
          <p:nvPr/>
        </p:nvPicPr>
        <p:blipFill>
          <a:blip r:embed="rId3" cstate="print"/>
          <a:stretch>
            <a:fillRect/>
          </a:stretch>
        </p:blipFill>
        <p:spPr>
          <a:xfrm>
            <a:off x="7320707" y="18281"/>
            <a:ext cx="1749552" cy="588263"/>
          </a:xfrm>
          <a:prstGeom prst="rect">
            <a:avLst/>
          </a:prstGeom>
        </p:spPr>
      </p:pic>
      <p:pic>
        <p:nvPicPr>
          <p:cNvPr id="5" name="Image 4">
            <a:extLst>
              <a:ext uri="{FF2B5EF4-FFF2-40B4-BE49-F238E27FC236}">
                <a16:creationId xmlns:a16="http://schemas.microsoft.com/office/drawing/2014/main" id="{6A9C50F4-5457-4999-8006-BA48AA1222C7}"/>
              </a:ext>
            </a:extLst>
          </p:cNvPr>
          <p:cNvPicPr>
            <a:picLocks noChangeAspect="1"/>
          </p:cNvPicPr>
          <p:nvPr/>
        </p:nvPicPr>
        <p:blipFill>
          <a:blip r:embed="rId4"/>
          <a:stretch>
            <a:fillRect/>
          </a:stretch>
        </p:blipFill>
        <p:spPr>
          <a:xfrm>
            <a:off x="487440" y="63660"/>
            <a:ext cx="1283812" cy="461871"/>
          </a:xfrm>
          <a:prstGeom prst="rect">
            <a:avLst/>
          </a:prstGeom>
        </p:spPr>
      </p:pic>
      <p:sp>
        <p:nvSpPr>
          <p:cNvPr id="14" name="Google Shape;129;p13">
            <a:extLst>
              <a:ext uri="{FF2B5EF4-FFF2-40B4-BE49-F238E27FC236}">
                <a16:creationId xmlns:a16="http://schemas.microsoft.com/office/drawing/2014/main" id="{B5E06F9F-1391-4F50-A7E6-92FF54BAFB68}"/>
              </a:ext>
            </a:extLst>
          </p:cNvPr>
          <p:cNvSpPr txBox="1">
            <a:spLocks noGrp="1"/>
          </p:cNvSpPr>
          <p:nvPr/>
        </p:nvSpPr>
        <p:spPr>
          <a:xfrm>
            <a:off x="951345" y="1371622"/>
            <a:ext cx="7167419" cy="58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1pPr>
            <a:lvl2pPr marL="914400" marR="0" lvl="1"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2pPr>
            <a:lvl3pPr marL="1371600" marR="0" lvl="2"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3pPr>
            <a:lvl4pPr marL="1828800" marR="0" lvl="3"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4pPr>
            <a:lvl5pPr marL="2286000" marR="0" lvl="4"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5pPr>
            <a:lvl6pPr marL="2743200" marR="0" lvl="5"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6pPr>
            <a:lvl7pPr marL="3200400" marR="0" lvl="6"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7pPr>
            <a:lvl8pPr marL="3657600" marR="0" lvl="7"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8pPr>
            <a:lvl9pPr marL="4114800" marR="0" lvl="8"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9pPr>
          </a:lstStyle>
          <a:p>
            <a:pPr marL="0" lvl="0" indent="0">
              <a:spcBef>
                <a:spcPts val="600"/>
              </a:spcBef>
            </a:pPr>
            <a:endParaRPr lang="fr-FR" sz="1800" b="1" cap="small" dirty="0">
              <a:solidFill>
                <a:schemeClr val="tx1"/>
              </a:solidFill>
              <a:latin typeface="Arial"/>
              <a:cs typeface="Arial"/>
              <a:sym typeface="EB Garamond"/>
            </a:endParaRPr>
          </a:p>
        </p:txBody>
      </p:sp>
      <p:sp>
        <p:nvSpPr>
          <p:cNvPr id="15" name="Google Shape;128;p13">
            <a:extLst>
              <a:ext uri="{FF2B5EF4-FFF2-40B4-BE49-F238E27FC236}">
                <a16:creationId xmlns:a16="http://schemas.microsoft.com/office/drawing/2014/main" id="{EDB34D6E-0BE9-4E17-BF5A-078EE57AD797}"/>
              </a:ext>
            </a:extLst>
          </p:cNvPr>
          <p:cNvSpPr txBox="1">
            <a:spLocks/>
          </p:cNvSpPr>
          <p:nvPr/>
        </p:nvSpPr>
        <p:spPr>
          <a:xfrm>
            <a:off x="66429" y="2298154"/>
            <a:ext cx="9003830" cy="104680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5000"/>
              </a:lnSpc>
            </a:pPr>
            <a:endParaRPr lang="fr-FR" sz="2800">
              <a:solidFill>
                <a:schemeClr val="tx1"/>
              </a:solidFill>
              <a:latin typeface="EB Garamond"/>
              <a:ea typeface="EB Garamond"/>
              <a:cs typeface="EB Garamond"/>
              <a:sym typeface="EB Garamond"/>
            </a:endParaRPr>
          </a:p>
        </p:txBody>
      </p:sp>
      <p:sp>
        <p:nvSpPr>
          <p:cNvPr id="16" name="Google Shape;128;p13">
            <a:extLst>
              <a:ext uri="{FF2B5EF4-FFF2-40B4-BE49-F238E27FC236}">
                <a16:creationId xmlns:a16="http://schemas.microsoft.com/office/drawing/2014/main" id="{1D63B7D9-F4B1-4531-BE26-86BFD8092545}"/>
              </a:ext>
            </a:extLst>
          </p:cNvPr>
          <p:cNvSpPr txBox="1">
            <a:spLocks/>
          </p:cNvSpPr>
          <p:nvPr/>
        </p:nvSpPr>
        <p:spPr>
          <a:xfrm>
            <a:off x="73741" y="2300902"/>
            <a:ext cx="8996518" cy="9489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fontAlgn="base"/>
            <a:endParaRPr lang="fr-FR" sz="2400" b="1" kern="1200" cap="small" dirty="0">
              <a:solidFill>
                <a:srgbClr val="002060"/>
              </a:solidFill>
              <a:latin typeface="Calibri" pitchFamily="34" charset="0"/>
              <a:ea typeface="+mn-ea"/>
              <a:cs typeface="Arial" charset="0"/>
            </a:endParaRPr>
          </a:p>
          <a:p>
            <a:pPr algn="ctr" fontAlgn="base"/>
            <a:r>
              <a:rPr lang="fr-FR" sz="2400" b="1" kern="1200" cap="small" dirty="0">
                <a:solidFill>
                  <a:srgbClr val="002060"/>
                </a:solidFill>
                <a:latin typeface="Calibri" pitchFamily="34" charset="0"/>
                <a:ea typeface="+mn-ea"/>
                <a:cs typeface="Arial" charset="0"/>
              </a:rPr>
              <a:t>Évaluation Comparative des Méthodes d'Imputation pour Données Neuropsychologiques (Cas de NS-Park)</a:t>
            </a:r>
          </a:p>
          <a:p>
            <a:pPr algn="ctr" fontAlgn="base"/>
            <a:endParaRPr lang="fr-FR" sz="2400" b="1" kern="1200" cap="small" dirty="0">
              <a:solidFill>
                <a:srgbClr val="002060"/>
              </a:solidFill>
              <a:latin typeface="Calibri" pitchFamily="34" charset="0"/>
              <a:ea typeface="+mn-ea"/>
              <a:cs typeface="Arial" charset="0"/>
            </a:endParaRPr>
          </a:p>
        </p:txBody>
      </p:sp>
      <p:sp>
        <p:nvSpPr>
          <p:cNvPr id="23" name="Rectangle 22">
            <a:extLst>
              <a:ext uri="{FF2B5EF4-FFF2-40B4-BE49-F238E27FC236}">
                <a16:creationId xmlns:a16="http://schemas.microsoft.com/office/drawing/2014/main" id="{B715E2E9-49AF-433F-96F2-B92DCB8A25D5}"/>
              </a:ext>
            </a:extLst>
          </p:cNvPr>
          <p:cNvSpPr/>
          <p:nvPr/>
        </p:nvSpPr>
        <p:spPr>
          <a:xfrm>
            <a:off x="1" y="1156603"/>
            <a:ext cx="9143999" cy="369332"/>
          </a:xfrm>
          <a:prstGeom prst="rect">
            <a:avLst/>
          </a:prstGeom>
          <a:solidFill>
            <a:schemeClr val="bg1"/>
          </a:solidFill>
        </p:spPr>
        <p:txBody>
          <a:bodyPr wrap="square">
            <a:spAutoFit/>
          </a:bodyPr>
          <a:lstStyle/>
          <a:p>
            <a:pPr marL="0" indent="0" algn="ctr"/>
            <a:r>
              <a:rPr lang="fr-FR" altLang="fr-FR" sz="1800" b="1" cap="small" dirty="0">
                <a:solidFill>
                  <a:srgbClr val="002060"/>
                </a:solidFill>
              </a:rPr>
              <a:t>Service Informatique, Logiciel et Intelligence Artificielle (ILIA)</a:t>
            </a:r>
          </a:p>
        </p:txBody>
      </p:sp>
      <p:pic>
        <p:nvPicPr>
          <p:cNvPr id="25" name="Image 24">
            <a:extLst>
              <a:ext uri="{FF2B5EF4-FFF2-40B4-BE49-F238E27FC236}">
                <a16:creationId xmlns:a16="http://schemas.microsoft.com/office/drawing/2014/main" id="{5B3D2C2C-5C13-DBEA-16FD-B8CB3C8C404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rcRect l="37563" t="39343" r="36188"/>
          <a:stretch>
            <a:fillRect/>
          </a:stretch>
        </p:blipFill>
        <p:spPr>
          <a:xfrm>
            <a:off x="3444240" y="3623101"/>
            <a:ext cx="2400300" cy="1046805"/>
          </a:xfrm>
          <a:prstGeom prst="rect">
            <a:avLst/>
          </a:prstGeom>
        </p:spPr>
      </p:pic>
      <p:sp>
        <p:nvSpPr>
          <p:cNvPr id="2" name="Google Shape;129;p13">
            <a:extLst>
              <a:ext uri="{FF2B5EF4-FFF2-40B4-BE49-F238E27FC236}">
                <a16:creationId xmlns:a16="http://schemas.microsoft.com/office/drawing/2014/main" id="{E0FEFD94-4A78-8255-D58D-C518BBDCE45C}"/>
              </a:ext>
            </a:extLst>
          </p:cNvPr>
          <p:cNvSpPr txBox="1">
            <a:spLocks noGrp="1"/>
          </p:cNvSpPr>
          <p:nvPr/>
        </p:nvSpPr>
        <p:spPr>
          <a:xfrm>
            <a:off x="951345" y="1524022"/>
            <a:ext cx="7167419" cy="58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1pPr>
            <a:lvl2pPr marL="914400" marR="0" lvl="1"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2pPr>
            <a:lvl3pPr marL="1371600" marR="0" lvl="2"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3pPr>
            <a:lvl4pPr marL="1828800" marR="0" lvl="3"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4pPr>
            <a:lvl5pPr marL="2286000" marR="0" lvl="4"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5pPr>
            <a:lvl6pPr marL="2743200" marR="0" lvl="5"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6pPr>
            <a:lvl7pPr marL="3200400" marR="0" lvl="6"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7pPr>
            <a:lvl8pPr marL="3657600" marR="0" lvl="7"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8pPr>
            <a:lvl9pPr marL="4114800" marR="0" lvl="8" indent="-298450" algn="ctr" rtl="0">
              <a:lnSpc>
                <a:spcPct val="100000"/>
              </a:lnSpc>
              <a:spcBef>
                <a:spcPts val="0"/>
              </a:spcBef>
              <a:spcAft>
                <a:spcPts val="0"/>
              </a:spcAft>
              <a:buClr>
                <a:schemeClr val="lt1"/>
              </a:buClr>
              <a:buSzPts val="1600"/>
              <a:buFont typeface="Calibri"/>
              <a:buNone/>
              <a:defRPr sz="1600" b="0" i="0" u="none" strike="noStrike" cap="none">
                <a:solidFill>
                  <a:schemeClr val="lt1"/>
                </a:solidFill>
                <a:latin typeface="Calibri"/>
                <a:ea typeface="Calibri"/>
                <a:cs typeface="Calibri"/>
                <a:sym typeface="Calibri"/>
              </a:defRPr>
            </a:lvl9pPr>
          </a:lstStyle>
          <a:p>
            <a:pPr marL="0" lvl="0" indent="0">
              <a:spcBef>
                <a:spcPts val="600"/>
              </a:spcBef>
            </a:pPr>
            <a:r>
              <a:rPr lang="fr" sz="1800" b="1" cap="small" dirty="0">
                <a:solidFill>
                  <a:schemeClr val="tx1"/>
                </a:solidFill>
                <a:latin typeface="Arial"/>
                <a:cs typeface="Arial"/>
                <a:sym typeface="EB Garamond"/>
              </a:rPr>
              <a:t>Projet de </a:t>
            </a:r>
            <a:r>
              <a:rPr lang="fr-FR" sz="1800" b="1" cap="small" dirty="0">
                <a:solidFill>
                  <a:schemeClr val="tx1"/>
                </a:solidFill>
                <a:latin typeface="Arial"/>
                <a:cs typeface="Arial"/>
                <a:sym typeface="EB Garamond"/>
              </a:rPr>
              <a:t>thèse en Science </a:t>
            </a:r>
            <a:r>
              <a:rPr lang="fr-BE" sz="1800" b="1" cap="small" dirty="0">
                <a:solidFill>
                  <a:schemeClr val="tx1"/>
                </a:solidFill>
                <a:latin typeface="Arial"/>
                <a:cs typeface="Arial"/>
                <a:sym typeface="EB Garamond"/>
              </a:rPr>
              <a:t>Informatique </a:t>
            </a:r>
            <a:endParaRPr lang="fr-FR" sz="1800" b="1" cap="small" dirty="0">
              <a:solidFill>
                <a:schemeClr val="tx1"/>
              </a:solidFill>
              <a:latin typeface="Arial"/>
              <a:cs typeface="Arial"/>
              <a:sym typeface="EB Garamond"/>
            </a:endParaRPr>
          </a:p>
        </p:txBody>
      </p:sp>
      <p:pic>
        <p:nvPicPr>
          <p:cNvPr id="3" name="object 21">
            <a:extLst>
              <a:ext uri="{FF2B5EF4-FFF2-40B4-BE49-F238E27FC236}">
                <a16:creationId xmlns:a16="http://schemas.microsoft.com/office/drawing/2014/main" id="{3BC4124C-9AE2-0EE9-ADD8-41EE0E4FBE47}"/>
              </a:ext>
            </a:extLst>
          </p:cNvPr>
          <p:cNvPicPr/>
          <p:nvPr/>
        </p:nvPicPr>
        <p:blipFill>
          <a:blip r:embed="rId7" cstate="print"/>
          <a:srcRect r="55734" b="62657"/>
          <a:stretch/>
        </p:blipFill>
        <p:spPr>
          <a:xfrm>
            <a:off x="3567219" y="13664"/>
            <a:ext cx="2002250" cy="1020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759B4-A6A6-5C80-592B-454C207C08A4}"/>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47A41F83-2D00-056E-4868-BBCBFD4A58FA}"/>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7B49113E-1057-1BFF-74BF-2C82A8818EF2}"/>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594CC5DD-F799-0ED3-6AFF-2690838D46FA}"/>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5D90114C-6864-61E5-A6C5-10217374767B}"/>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dirty="0">
                <a:solidFill>
                  <a:schemeClr val="accent2"/>
                </a:solidFill>
              </a:rPr>
              <a:t>Résultats globaux</a:t>
            </a: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B682A21A-9A12-F2E1-4DDD-E5038931C438}"/>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128F4C6A-DAB7-C0C7-E0B7-257778320B33}"/>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C3A76BED-1DA9-AF92-B59F-D2C95D26CADD}"/>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B9BF7A48-71F3-28DB-A7B7-16C604AD5387}"/>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sp>
        <p:nvSpPr>
          <p:cNvPr id="2" name="ZoneTexte 1">
            <a:extLst>
              <a:ext uri="{FF2B5EF4-FFF2-40B4-BE49-F238E27FC236}">
                <a16:creationId xmlns:a16="http://schemas.microsoft.com/office/drawing/2014/main" id="{D25543AA-060B-0199-C36B-74CCF0F1969F}"/>
              </a:ext>
            </a:extLst>
          </p:cNvPr>
          <p:cNvSpPr txBox="1"/>
          <p:nvPr/>
        </p:nvSpPr>
        <p:spPr>
          <a:xfrm>
            <a:off x="693419" y="792480"/>
            <a:ext cx="6464547" cy="523220"/>
          </a:xfrm>
          <a:prstGeom prst="rect">
            <a:avLst/>
          </a:prstGeom>
          <a:noFill/>
        </p:spPr>
        <p:txBody>
          <a:bodyPr wrap="square" rtlCol="0">
            <a:spAutoFit/>
          </a:bodyPr>
          <a:lstStyle/>
          <a:p>
            <a:pPr marL="147593" indent="0">
              <a:buNone/>
            </a:pPr>
            <a:r>
              <a:rPr lang="fr-FR" dirty="0"/>
              <a:t>Classement par précision (MAE, RMSE, R²)</a:t>
            </a:r>
          </a:p>
          <a:p>
            <a:pPr marL="147593" indent="0">
              <a:buNone/>
            </a:pPr>
            <a:r>
              <a:rPr lang="fr-FR" dirty="0"/>
              <a:t>Performance générale : </a:t>
            </a:r>
            <a:r>
              <a:rPr lang="fr-FR" dirty="0" err="1"/>
              <a:t>MissForest</a:t>
            </a:r>
            <a:r>
              <a:rPr lang="fr-FR" dirty="0"/>
              <a:t> en tête, MICE en bon compromis</a:t>
            </a:r>
          </a:p>
        </p:txBody>
      </p:sp>
      <p:pic>
        <p:nvPicPr>
          <p:cNvPr id="7" name="Image 6" descr="Une image contenant texte, capture d’écran, Caractère coloré, diagramme&#10;&#10;Le contenu généré par l’IA peut être incorrect.">
            <a:extLst>
              <a:ext uri="{FF2B5EF4-FFF2-40B4-BE49-F238E27FC236}">
                <a16:creationId xmlns:a16="http://schemas.microsoft.com/office/drawing/2014/main" id="{106F7CA0-4EFA-BC24-8DDD-502923660932}"/>
              </a:ext>
            </a:extLst>
          </p:cNvPr>
          <p:cNvPicPr>
            <a:picLocks noChangeAspect="1"/>
          </p:cNvPicPr>
          <p:nvPr/>
        </p:nvPicPr>
        <p:blipFill>
          <a:blip r:embed="rId4"/>
          <a:stretch>
            <a:fillRect/>
          </a:stretch>
        </p:blipFill>
        <p:spPr>
          <a:xfrm>
            <a:off x="866153" y="669925"/>
            <a:ext cx="7839473" cy="3876880"/>
          </a:xfrm>
          <a:prstGeom prst="rect">
            <a:avLst/>
          </a:prstGeom>
        </p:spPr>
      </p:pic>
      <p:sp>
        <p:nvSpPr>
          <p:cNvPr id="5" name="TextBox 4">
            <a:extLst>
              <a:ext uri="{FF2B5EF4-FFF2-40B4-BE49-F238E27FC236}">
                <a16:creationId xmlns:a16="http://schemas.microsoft.com/office/drawing/2014/main" id="{15DFF77A-C548-43EF-B617-7744F819BC12}"/>
              </a:ext>
            </a:extLst>
          </p:cNvPr>
          <p:cNvSpPr txBox="1"/>
          <p:nvPr/>
        </p:nvSpPr>
        <p:spPr>
          <a:xfrm>
            <a:off x="652263" y="4565705"/>
            <a:ext cx="7839473" cy="276999"/>
          </a:xfrm>
          <a:prstGeom prst="rect">
            <a:avLst/>
          </a:prstGeom>
          <a:noFill/>
        </p:spPr>
        <p:txBody>
          <a:bodyPr wrap="square">
            <a:spAutoFit/>
          </a:bodyPr>
          <a:lstStyle/>
          <a:p>
            <a:r>
              <a:rPr lang="fr-FR" sz="1200" b="1" dirty="0">
                <a:latin typeface="Montserrat" panose="00000500000000000000" pitchFamily="2" charset="0"/>
              </a:rPr>
              <a:t>Similarité des distributions selon le mécanisme de données manquantes (MAR, MCAR, MNAR)</a:t>
            </a:r>
            <a:endParaRPr lang="en-BE" sz="1200" b="1" dirty="0">
              <a:latin typeface="Montserrat" panose="00000500000000000000" pitchFamily="2" charset="0"/>
            </a:endParaRPr>
          </a:p>
        </p:txBody>
      </p:sp>
    </p:spTree>
    <p:custDataLst>
      <p:tags r:id="rId1"/>
    </p:custDataLst>
    <p:extLst>
      <p:ext uri="{BB962C8B-B14F-4D97-AF65-F5344CB8AC3E}">
        <p14:creationId xmlns:p14="http://schemas.microsoft.com/office/powerpoint/2010/main" val="400996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5A581-1823-9ACB-C249-9855A22CF05B}"/>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861A8EAA-2230-37F5-40E0-88D921723BD5}"/>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54791E78-80D5-C79A-778C-36426EC56CAA}"/>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63E764F1-6450-F159-C8A1-329A84BA259F}"/>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DE185567-77A8-97D3-F3E9-3FEA3C729256}"/>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dirty="0">
                <a:solidFill>
                  <a:schemeClr val="accent2"/>
                </a:solidFill>
              </a:rPr>
              <a:t>Résultats globaux</a:t>
            </a: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26EBD349-9D51-A5D7-4F66-43F6F13207BA}"/>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90B79328-BC36-2158-4033-B461AB97289F}"/>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2C5AAFD8-D647-7107-7D50-6D69380DF5B8}"/>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FB563F69-BFE7-DFE2-8909-34D8D570FB82}"/>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pic>
        <p:nvPicPr>
          <p:cNvPr id="5" name="Image 4" descr="Une image contenant texte, capture d’écran, diagramme, Tracé&#10;&#10;Le contenu généré par l’IA peut être incorrect.">
            <a:extLst>
              <a:ext uri="{FF2B5EF4-FFF2-40B4-BE49-F238E27FC236}">
                <a16:creationId xmlns:a16="http://schemas.microsoft.com/office/drawing/2014/main" id="{E1756A24-DFBE-F339-4ACD-37F85162ABB2}"/>
              </a:ext>
            </a:extLst>
          </p:cNvPr>
          <p:cNvPicPr>
            <a:picLocks noChangeAspect="1"/>
          </p:cNvPicPr>
          <p:nvPr/>
        </p:nvPicPr>
        <p:blipFill>
          <a:blip r:embed="rId4"/>
          <a:stretch>
            <a:fillRect/>
          </a:stretch>
        </p:blipFill>
        <p:spPr>
          <a:xfrm>
            <a:off x="882226" y="735900"/>
            <a:ext cx="7650480" cy="3784478"/>
          </a:xfrm>
          <a:prstGeom prst="rect">
            <a:avLst/>
          </a:prstGeom>
        </p:spPr>
      </p:pic>
      <p:sp>
        <p:nvSpPr>
          <p:cNvPr id="6" name="TextBox 5">
            <a:extLst>
              <a:ext uri="{FF2B5EF4-FFF2-40B4-BE49-F238E27FC236}">
                <a16:creationId xmlns:a16="http://schemas.microsoft.com/office/drawing/2014/main" id="{BC07AF78-E9A4-3878-FCA6-53E046360E58}"/>
              </a:ext>
            </a:extLst>
          </p:cNvPr>
          <p:cNvSpPr txBox="1"/>
          <p:nvPr/>
        </p:nvSpPr>
        <p:spPr>
          <a:xfrm>
            <a:off x="1062566" y="4461490"/>
            <a:ext cx="7018867" cy="276999"/>
          </a:xfrm>
          <a:prstGeom prst="rect">
            <a:avLst/>
          </a:prstGeom>
          <a:noFill/>
        </p:spPr>
        <p:txBody>
          <a:bodyPr wrap="square">
            <a:spAutoFit/>
          </a:bodyPr>
          <a:lstStyle/>
          <a:p>
            <a:pPr algn="ctr"/>
            <a:r>
              <a:rPr lang="fr-FR" sz="1200" b="1" dirty="0">
                <a:latin typeface="Montserrat" panose="00000500000000000000" pitchFamily="2" charset="0"/>
              </a:rPr>
              <a:t>Temps d’exécution par méthode et par mécanisme de données manquantes</a:t>
            </a:r>
            <a:endParaRPr lang="en-BE" sz="1200" b="1" dirty="0">
              <a:latin typeface="Montserrat" panose="00000500000000000000" pitchFamily="2" charset="0"/>
            </a:endParaRPr>
          </a:p>
        </p:txBody>
      </p:sp>
    </p:spTree>
    <p:custDataLst>
      <p:tags r:id="rId1"/>
    </p:custDataLst>
    <p:extLst>
      <p:ext uri="{BB962C8B-B14F-4D97-AF65-F5344CB8AC3E}">
        <p14:creationId xmlns:p14="http://schemas.microsoft.com/office/powerpoint/2010/main" val="75293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8F81A-C4DE-D38B-02A4-70241EED4D2A}"/>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7CB716A2-1F0D-5750-F755-2897C2E480ED}"/>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58C51D58-07A6-FD76-6F03-4ADB640BA062}"/>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B6ECB449-F0EF-42C8-3EC8-BC2C936E6344}"/>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16DD25B2-E552-6522-EA75-F72760679FC7}"/>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dirty="0">
                <a:solidFill>
                  <a:schemeClr val="accent2"/>
                </a:solidFill>
              </a:rPr>
              <a:t>Résultats globaux</a:t>
            </a: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27A966EC-4EAD-CDDC-D747-1A0D86E03B26}"/>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AA26EC6C-4BDB-76FE-DCCE-E896599CDC5C}"/>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591D36B7-E78D-FC04-6854-FDAD7CB2DBB1}"/>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420FEB37-02FE-8C83-F662-4C85BAA3D5AC}"/>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pic>
        <p:nvPicPr>
          <p:cNvPr id="6" name="Image 5" descr="Une image contenant capture d’écran, texte, Caractère coloré, ligne&#10;&#10;Le contenu généré par l’IA peut être incorrect.">
            <a:extLst>
              <a:ext uri="{FF2B5EF4-FFF2-40B4-BE49-F238E27FC236}">
                <a16:creationId xmlns:a16="http://schemas.microsoft.com/office/drawing/2014/main" id="{BCC33197-E6A8-5D0C-616A-154D7C595D54}"/>
              </a:ext>
            </a:extLst>
          </p:cNvPr>
          <p:cNvPicPr>
            <a:picLocks noChangeAspect="1"/>
          </p:cNvPicPr>
          <p:nvPr/>
        </p:nvPicPr>
        <p:blipFill>
          <a:blip r:embed="rId4"/>
          <a:stretch>
            <a:fillRect/>
          </a:stretch>
        </p:blipFill>
        <p:spPr>
          <a:xfrm>
            <a:off x="177800" y="1568412"/>
            <a:ext cx="8906933" cy="2430976"/>
          </a:xfrm>
          <a:prstGeom prst="rect">
            <a:avLst/>
          </a:prstGeom>
        </p:spPr>
      </p:pic>
      <p:sp>
        <p:nvSpPr>
          <p:cNvPr id="4" name="TextBox 3">
            <a:extLst>
              <a:ext uri="{FF2B5EF4-FFF2-40B4-BE49-F238E27FC236}">
                <a16:creationId xmlns:a16="http://schemas.microsoft.com/office/drawing/2014/main" id="{36ABA2B1-2B24-5A6F-7AEF-52B89B0D2E09}"/>
              </a:ext>
            </a:extLst>
          </p:cNvPr>
          <p:cNvSpPr txBox="1"/>
          <p:nvPr/>
        </p:nvSpPr>
        <p:spPr>
          <a:xfrm>
            <a:off x="474133" y="4157279"/>
            <a:ext cx="8434366" cy="276999"/>
          </a:xfrm>
          <a:prstGeom prst="rect">
            <a:avLst/>
          </a:prstGeom>
          <a:noFill/>
        </p:spPr>
        <p:txBody>
          <a:bodyPr wrap="square">
            <a:spAutoFit/>
          </a:bodyPr>
          <a:lstStyle/>
          <a:p>
            <a:pPr algn="ctr"/>
            <a:r>
              <a:rPr lang="fr-FR" sz="1200" b="1" dirty="0">
                <a:latin typeface="Montserrat" panose="00000500000000000000" pitchFamily="2" charset="0"/>
              </a:rPr>
              <a:t>Évaluation détaillée des méthodes d’imputation selon le taux et le mécanisme MNAR</a:t>
            </a:r>
            <a:endParaRPr lang="en-BE" sz="1200" b="1" dirty="0">
              <a:latin typeface="Montserrat" panose="00000500000000000000" pitchFamily="2" charset="0"/>
            </a:endParaRPr>
          </a:p>
        </p:txBody>
      </p:sp>
    </p:spTree>
    <p:custDataLst>
      <p:tags r:id="rId1"/>
    </p:custDataLst>
    <p:extLst>
      <p:ext uri="{BB962C8B-B14F-4D97-AF65-F5344CB8AC3E}">
        <p14:creationId xmlns:p14="http://schemas.microsoft.com/office/powerpoint/2010/main" val="406151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64721-6AE5-2BF8-C76C-0DF20C0B27AE}"/>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7BDA853B-BDFC-AB11-09B4-17E9BAE95668}"/>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507E3680-1C2B-9A09-E2F4-B5CFB3E9D468}"/>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A9A7C81B-02BD-E496-76FF-E5A946120861}"/>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7AE248DB-80DB-27B7-00A0-B3803FE665B2}"/>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dirty="0">
                <a:solidFill>
                  <a:schemeClr val="accent2"/>
                </a:solidFill>
              </a:rPr>
              <a:t>Résultats globaux</a:t>
            </a: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83544CD9-7065-C49A-7361-6FE2539EDBAF}"/>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426338A4-AD68-E580-05E2-82CCF2F37580}"/>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32BFC31E-393D-E414-19CD-B7602793878B}"/>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260BBC8B-572D-7A19-E4AD-39DC7DA3C697}"/>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pic>
        <p:nvPicPr>
          <p:cNvPr id="8" name="Image 7" descr="Une image contenant texte, capture d’écran, ligne, Tracé&#10;&#10;Le contenu généré par l’IA peut être incorrect.">
            <a:extLst>
              <a:ext uri="{FF2B5EF4-FFF2-40B4-BE49-F238E27FC236}">
                <a16:creationId xmlns:a16="http://schemas.microsoft.com/office/drawing/2014/main" id="{A8F8A4F8-CB9B-F338-AE5E-D55305DBC2B3}"/>
              </a:ext>
            </a:extLst>
          </p:cNvPr>
          <p:cNvPicPr>
            <a:picLocks noChangeAspect="1"/>
          </p:cNvPicPr>
          <p:nvPr/>
        </p:nvPicPr>
        <p:blipFill>
          <a:blip r:embed="rId4"/>
          <a:stretch>
            <a:fillRect/>
          </a:stretch>
        </p:blipFill>
        <p:spPr>
          <a:xfrm>
            <a:off x="123018" y="1493180"/>
            <a:ext cx="8897963" cy="2428075"/>
          </a:xfrm>
          <a:prstGeom prst="rect">
            <a:avLst/>
          </a:prstGeom>
        </p:spPr>
      </p:pic>
      <p:sp>
        <p:nvSpPr>
          <p:cNvPr id="2" name="TextBox 1">
            <a:extLst>
              <a:ext uri="{FF2B5EF4-FFF2-40B4-BE49-F238E27FC236}">
                <a16:creationId xmlns:a16="http://schemas.microsoft.com/office/drawing/2014/main" id="{27568DCE-2A72-B034-F199-1138DA6C6AAC}"/>
              </a:ext>
            </a:extLst>
          </p:cNvPr>
          <p:cNvSpPr txBox="1"/>
          <p:nvPr/>
        </p:nvSpPr>
        <p:spPr>
          <a:xfrm>
            <a:off x="474133" y="4157279"/>
            <a:ext cx="8434366" cy="276999"/>
          </a:xfrm>
          <a:prstGeom prst="rect">
            <a:avLst/>
          </a:prstGeom>
          <a:noFill/>
        </p:spPr>
        <p:txBody>
          <a:bodyPr wrap="square">
            <a:spAutoFit/>
          </a:bodyPr>
          <a:lstStyle/>
          <a:p>
            <a:pPr algn="ctr"/>
            <a:r>
              <a:rPr lang="fr-FR" sz="1200" b="1" dirty="0">
                <a:latin typeface="Montserrat" panose="00000500000000000000" pitchFamily="2" charset="0"/>
              </a:rPr>
              <a:t>Évaluation détaillée des méthodes d’imputation selon le taux et le mécanisme MCAR</a:t>
            </a:r>
            <a:endParaRPr lang="en-BE" sz="1200" b="1" dirty="0">
              <a:latin typeface="Montserrat" panose="00000500000000000000" pitchFamily="2" charset="0"/>
            </a:endParaRPr>
          </a:p>
        </p:txBody>
      </p:sp>
    </p:spTree>
    <p:custDataLst>
      <p:tags r:id="rId1"/>
    </p:custDataLst>
    <p:extLst>
      <p:ext uri="{BB962C8B-B14F-4D97-AF65-F5344CB8AC3E}">
        <p14:creationId xmlns:p14="http://schemas.microsoft.com/office/powerpoint/2010/main" val="206101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11797-0CB7-E042-9414-CC91A793EA46}"/>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C774EADD-738B-33F0-1F1E-003D04F11AFC}"/>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E476BBD3-6F31-D205-D485-F3CC2A029FCA}"/>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187953B7-E0B0-65A5-5BB8-93A6BE55DEC9}"/>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1814A5CD-834B-3475-F85D-992B23178CFE}"/>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dirty="0">
                <a:solidFill>
                  <a:schemeClr val="accent2"/>
                </a:solidFill>
              </a:rPr>
              <a:t>Résultats globaux</a:t>
            </a: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352EC6D4-C6A2-08B5-8783-B906D6C917AD}"/>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FAEEABFD-8F67-0CE5-DCD4-5AD07D3D3EB0}"/>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B268493E-B07D-6A1F-D8ED-73ED804BCE92}"/>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0625DC3F-FEDC-4ED6-A22C-571736925C5C}"/>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pic>
        <p:nvPicPr>
          <p:cNvPr id="10" name="Image 9" descr="Une image contenant capture d’écran, texte, ligne, Caractère coloré&#10;&#10;Le contenu généré par l’IA peut être incorrect.">
            <a:extLst>
              <a:ext uri="{FF2B5EF4-FFF2-40B4-BE49-F238E27FC236}">
                <a16:creationId xmlns:a16="http://schemas.microsoft.com/office/drawing/2014/main" id="{2609E7CE-4BFA-B328-1DC3-73F127F97504}"/>
              </a:ext>
            </a:extLst>
          </p:cNvPr>
          <p:cNvPicPr>
            <a:picLocks noChangeAspect="1"/>
          </p:cNvPicPr>
          <p:nvPr/>
        </p:nvPicPr>
        <p:blipFill>
          <a:blip r:embed="rId4"/>
          <a:stretch>
            <a:fillRect/>
          </a:stretch>
        </p:blipFill>
        <p:spPr>
          <a:xfrm>
            <a:off x="59366" y="1533453"/>
            <a:ext cx="9025267" cy="2462814"/>
          </a:xfrm>
          <a:prstGeom prst="rect">
            <a:avLst/>
          </a:prstGeom>
        </p:spPr>
      </p:pic>
      <p:sp>
        <p:nvSpPr>
          <p:cNvPr id="2" name="TextBox 1">
            <a:extLst>
              <a:ext uri="{FF2B5EF4-FFF2-40B4-BE49-F238E27FC236}">
                <a16:creationId xmlns:a16="http://schemas.microsoft.com/office/drawing/2014/main" id="{86BD7F21-031D-FDDE-0E25-FA85FD4A5C96}"/>
              </a:ext>
            </a:extLst>
          </p:cNvPr>
          <p:cNvSpPr txBox="1"/>
          <p:nvPr/>
        </p:nvSpPr>
        <p:spPr>
          <a:xfrm>
            <a:off x="474133" y="4157279"/>
            <a:ext cx="8434366" cy="276999"/>
          </a:xfrm>
          <a:prstGeom prst="rect">
            <a:avLst/>
          </a:prstGeom>
          <a:noFill/>
        </p:spPr>
        <p:txBody>
          <a:bodyPr wrap="square">
            <a:spAutoFit/>
          </a:bodyPr>
          <a:lstStyle/>
          <a:p>
            <a:pPr algn="ctr"/>
            <a:r>
              <a:rPr lang="fr-FR" sz="1200" b="1" dirty="0">
                <a:latin typeface="Montserrat" panose="00000500000000000000" pitchFamily="2" charset="0"/>
              </a:rPr>
              <a:t>Évaluation détaillée des méthodes d’imputation selon le taux et le mécanisme MAR</a:t>
            </a:r>
            <a:endParaRPr lang="en-BE" sz="1200" b="1" dirty="0">
              <a:latin typeface="Montserrat" panose="00000500000000000000" pitchFamily="2" charset="0"/>
            </a:endParaRPr>
          </a:p>
        </p:txBody>
      </p:sp>
    </p:spTree>
    <p:custDataLst>
      <p:tags r:id="rId1"/>
    </p:custDataLst>
    <p:extLst>
      <p:ext uri="{BB962C8B-B14F-4D97-AF65-F5344CB8AC3E}">
        <p14:creationId xmlns:p14="http://schemas.microsoft.com/office/powerpoint/2010/main" val="327482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3214A-387A-7AB2-C081-0D0BE072AD35}"/>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C7B7A98D-66F2-478F-5037-26AA72C23C7E}"/>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9D4CD140-6EA7-569C-74F6-81618630AC07}"/>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E3172F91-298E-84C7-5A0F-D01742821B70}"/>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2E4729C5-73E9-9B58-4D6B-11DB94CB6CF8}"/>
              </a:ext>
            </a:extLst>
          </p:cNvPr>
          <p:cNvSpPr txBox="1">
            <a:spLocks noGrp="1"/>
          </p:cNvSpPr>
          <p:nvPr>
            <p:ph type="title"/>
          </p:nvPr>
        </p:nvSpPr>
        <p:spPr>
          <a:xfrm>
            <a:off x="2337270" y="106475"/>
            <a:ext cx="7256309" cy="444352"/>
          </a:xfrm>
          <a:prstGeom prst="rect">
            <a:avLst/>
          </a:prstGeom>
        </p:spPr>
        <p:txBody>
          <a:bodyPr vert="horz" wrap="square" lIns="0" tIns="13335" rIns="0" bIns="0" rtlCol="0">
            <a:spAutoFit/>
          </a:bodyPr>
          <a:lstStyle/>
          <a:p>
            <a:r>
              <a:rPr lang="fr-FR" sz="2800" dirty="0">
                <a:solidFill>
                  <a:schemeClr val="accent2"/>
                </a:solidFill>
              </a:rPr>
              <a:t>Analyse par Mécanisme et Sensibilité</a:t>
            </a:r>
            <a:endParaRPr lang="fr-FR" sz="28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29E38D29-5D91-C1AA-4A73-20A20F3CF564}"/>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085BDC6A-81A1-1387-C1D6-7794805B7C14}"/>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DB4FCA8A-19B1-C4F7-15CB-01A4B63AF386}"/>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BA417DE1-40BE-6B15-5B7B-835AA3FEE1B2}"/>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pic>
        <p:nvPicPr>
          <p:cNvPr id="2050" name="Picture 2" descr="Comparaison par mécanisme: MissForest excelle uniformément (MAE 2.21-2.31), MICE montre une stabilité remarquable (2.52-2.62), tandis que les méthodes simples varient davantage selon le mécanisme, avec MNAR étant le plus difficile">
            <a:extLst>
              <a:ext uri="{FF2B5EF4-FFF2-40B4-BE49-F238E27FC236}">
                <a16:creationId xmlns:a16="http://schemas.microsoft.com/office/drawing/2014/main" id="{439E0F09-CA25-5B54-FDB5-959AD879A8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887"/>
          <a:stretch>
            <a:fillRect/>
          </a:stretch>
        </p:blipFill>
        <p:spPr bwMode="auto">
          <a:xfrm>
            <a:off x="1011250" y="749537"/>
            <a:ext cx="7121500" cy="3898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6A1860-0D6B-2B6F-186E-C27885DE1699}"/>
              </a:ext>
            </a:extLst>
          </p:cNvPr>
          <p:cNvSpPr txBox="1"/>
          <p:nvPr/>
        </p:nvSpPr>
        <p:spPr>
          <a:xfrm>
            <a:off x="1011250" y="4640305"/>
            <a:ext cx="7121500" cy="276999"/>
          </a:xfrm>
          <a:prstGeom prst="rect">
            <a:avLst/>
          </a:prstGeom>
          <a:noFill/>
        </p:spPr>
        <p:txBody>
          <a:bodyPr wrap="square">
            <a:spAutoFit/>
          </a:bodyPr>
          <a:lstStyle/>
          <a:p>
            <a:pPr algn="ctr"/>
            <a:r>
              <a:rPr lang="fr-FR" sz="1200" b="1" dirty="0">
                <a:latin typeface="Montserrat" panose="00000500000000000000" pitchFamily="2" charset="0"/>
              </a:rPr>
              <a:t>Comparaison des performances selon le mécanisme de données manquantes (MAE)</a:t>
            </a:r>
            <a:endParaRPr lang="en-BE" sz="1200" b="1" dirty="0">
              <a:latin typeface="Montserrat" panose="00000500000000000000" pitchFamily="2" charset="0"/>
            </a:endParaRPr>
          </a:p>
        </p:txBody>
      </p:sp>
    </p:spTree>
    <p:custDataLst>
      <p:tags r:id="rId1"/>
    </p:custDataLst>
    <p:extLst>
      <p:ext uri="{BB962C8B-B14F-4D97-AF65-F5344CB8AC3E}">
        <p14:creationId xmlns:p14="http://schemas.microsoft.com/office/powerpoint/2010/main" val="79820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8106E-CB5A-EDDE-43A9-3E8B95A239D6}"/>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3C0E7F14-F3FC-2040-A498-B8DE5E878E63}"/>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005D3784-A619-DAE0-00F4-471AC17E150A}"/>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C223B392-318B-800A-6143-EE7DBC6A45D9}"/>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634D9DDF-7B52-4734-77A7-172B151E5518}"/>
              </a:ext>
            </a:extLst>
          </p:cNvPr>
          <p:cNvSpPr txBox="1">
            <a:spLocks noGrp="1"/>
          </p:cNvSpPr>
          <p:nvPr>
            <p:ph type="title"/>
          </p:nvPr>
        </p:nvSpPr>
        <p:spPr>
          <a:xfrm>
            <a:off x="2337270" y="106475"/>
            <a:ext cx="7256309" cy="444352"/>
          </a:xfrm>
          <a:prstGeom prst="rect">
            <a:avLst/>
          </a:prstGeom>
        </p:spPr>
        <p:txBody>
          <a:bodyPr vert="horz" wrap="square" lIns="0" tIns="13335" rIns="0" bIns="0" rtlCol="0">
            <a:spAutoFit/>
          </a:bodyPr>
          <a:lstStyle/>
          <a:p>
            <a:r>
              <a:rPr lang="fr-FR" sz="2800" dirty="0">
                <a:solidFill>
                  <a:schemeClr val="accent2"/>
                </a:solidFill>
              </a:rPr>
              <a:t>Analyse par Mécanisme et Sensibilité</a:t>
            </a:r>
            <a:endParaRPr lang="fr-FR" sz="28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B971C9C3-924A-EAB1-138C-72D2D9978EE0}"/>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C78B8581-0C66-D21A-9578-CACE16891B9B}"/>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ACFCD2B0-EBDC-F36C-2E98-5262EBED206B}"/>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EC9717E6-0713-6D0C-43D5-AFF43E2B1108}"/>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pic>
        <p:nvPicPr>
          <p:cNvPr id="5" name="Image 4" descr="Une image contenant texte, capture d’écran, Rectangle, carré&#10;&#10;Le contenu généré par l’IA peut être incorrect.">
            <a:extLst>
              <a:ext uri="{FF2B5EF4-FFF2-40B4-BE49-F238E27FC236}">
                <a16:creationId xmlns:a16="http://schemas.microsoft.com/office/drawing/2014/main" id="{950504E4-4ADB-E2ED-E9B0-FEF7B3980A93}"/>
              </a:ext>
            </a:extLst>
          </p:cNvPr>
          <p:cNvPicPr>
            <a:picLocks noChangeAspect="1"/>
          </p:cNvPicPr>
          <p:nvPr/>
        </p:nvPicPr>
        <p:blipFill>
          <a:blip r:embed="rId4"/>
          <a:stretch>
            <a:fillRect/>
          </a:stretch>
        </p:blipFill>
        <p:spPr>
          <a:xfrm>
            <a:off x="1769217" y="669925"/>
            <a:ext cx="6129559" cy="3916169"/>
          </a:xfrm>
          <a:prstGeom prst="rect">
            <a:avLst/>
          </a:prstGeom>
        </p:spPr>
      </p:pic>
      <p:sp>
        <p:nvSpPr>
          <p:cNvPr id="4" name="TextBox 3">
            <a:extLst>
              <a:ext uri="{FF2B5EF4-FFF2-40B4-BE49-F238E27FC236}">
                <a16:creationId xmlns:a16="http://schemas.microsoft.com/office/drawing/2014/main" id="{0F2EC684-3DB7-EE13-4371-B80C7B9B5BCF}"/>
              </a:ext>
            </a:extLst>
          </p:cNvPr>
          <p:cNvSpPr txBox="1"/>
          <p:nvPr/>
        </p:nvSpPr>
        <p:spPr>
          <a:xfrm>
            <a:off x="1769217" y="4483487"/>
            <a:ext cx="6129558" cy="461665"/>
          </a:xfrm>
          <a:prstGeom prst="rect">
            <a:avLst/>
          </a:prstGeom>
          <a:noFill/>
        </p:spPr>
        <p:txBody>
          <a:bodyPr wrap="square">
            <a:spAutoFit/>
          </a:bodyPr>
          <a:lstStyle/>
          <a:p>
            <a:pPr algn="ctr"/>
            <a:r>
              <a:rPr lang="fr-FR" sz="1200" b="1" dirty="0">
                <a:latin typeface="Montserrat" panose="00000500000000000000" pitchFamily="2" charset="0"/>
              </a:rPr>
              <a:t>Carte thermique des performances (MAE) selon la méthode d’imputation et le mécanisme de données manquantes</a:t>
            </a:r>
            <a:endParaRPr lang="en-BE" sz="1200" b="1" dirty="0">
              <a:latin typeface="Montserrat" panose="00000500000000000000" pitchFamily="2" charset="0"/>
            </a:endParaRPr>
          </a:p>
        </p:txBody>
      </p:sp>
    </p:spTree>
    <p:custDataLst>
      <p:tags r:id="rId1"/>
    </p:custDataLst>
    <p:extLst>
      <p:ext uri="{BB962C8B-B14F-4D97-AF65-F5344CB8AC3E}">
        <p14:creationId xmlns:p14="http://schemas.microsoft.com/office/powerpoint/2010/main" val="11368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F4D5B-B8AB-FADA-FA94-1BB85E208F0A}"/>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0472AD0E-EF8F-B9C8-932C-900A41CCCDBC}"/>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F3C09457-22F6-04FC-4C6C-9AA307034455}"/>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792FE1D4-5D8F-A413-97E1-95D23B9ACFAE}"/>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02998E48-C335-E779-0466-9065881ECF8F}"/>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dirty="0">
                <a:solidFill>
                  <a:schemeClr val="accent2"/>
                </a:solidFill>
              </a:rPr>
              <a:t>Messages clés</a:t>
            </a:r>
          </a:p>
        </p:txBody>
      </p:sp>
      <p:grpSp>
        <p:nvGrpSpPr>
          <p:cNvPr id="21" name="Groupe 10">
            <a:extLst>
              <a:ext uri="{FF2B5EF4-FFF2-40B4-BE49-F238E27FC236}">
                <a16:creationId xmlns:a16="http://schemas.microsoft.com/office/drawing/2014/main" id="{C41D1B8F-DBFE-99E4-34A0-D58FF3B45F73}"/>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C0B874D9-51E4-04FC-77C7-F83B583274C6}"/>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B5F7A5AD-18C2-698D-EEC2-1EB82A27AA8B}"/>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F111E0FF-2CE4-1D29-42AA-7017CFF6022E}"/>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sp>
        <p:nvSpPr>
          <p:cNvPr id="2" name="ZoneTexte 1">
            <a:extLst>
              <a:ext uri="{FF2B5EF4-FFF2-40B4-BE49-F238E27FC236}">
                <a16:creationId xmlns:a16="http://schemas.microsoft.com/office/drawing/2014/main" id="{CCF61E20-278F-45FF-0845-8D6041B68C7F}"/>
              </a:ext>
            </a:extLst>
          </p:cNvPr>
          <p:cNvSpPr txBox="1"/>
          <p:nvPr/>
        </p:nvSpPr>
        <p:spPr>
          <a:xfrm>
            <a:off x="376766" y="1314926"/>
            <a:ext cx="8390467" cy="286232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marL="285750" indent="-285750">
              <a:buFont typeface="Wingdings" panose="05000000000000000000" pitchFamily="2" charset="2"/>
              <a:buChar char="Ø"/>
            </a:pPr>
            <a:r>
              <a:rPr lang="fr-FR" sz="2000" b="1" dirty="0" err="1">
                <a:latin typeface="Montserrat" panose="00000500000000000000" pitchFamily="2" charset="0"/>
              </a:rPr>
              <a:t>MissForest</a:t>
            </a:r>
            <a:r>
              <a:rPr lang="fr-FR" sz="2000" b="1" dirty="0">
                <a:latin typeface="Montserrat" panose="00000500000000000000" pitchFamily="2" charset="0"/>
              </a:rPr>
              <a:t> =</a:t>
            </a:r>
            <a:r>
              <a:rPr lang="fr-FR" sz="2000" dirty="0">
                <a:latin typeface="Montserrat" panose="00000500000000000000" pitchFamily="2" charset="0"/>
              </a:rPr>
              <a:t> Gold standard de précision</a:t>
            </a:r>
          </a:p>
          <a:p>
            <a:pPr marL="285750" indent="-285750">
              <a:buFont typeface="Wingdings" panose="05000000000000000000" pitchFamily="2" charset="2"/>
              <a:buChar char="Ø"/>
            </a:pPr>
            <a:r>
              <a:rPr lang="fr-FR" sz="2000" b="1" dirty="0">
                <a:latin typeface="Montserrat" panose="00000500000000000000" pitchFamily="2" charset="0"/>
              </a:rPr>
              <a:t>MICE =</a:t>
            </a:r>
            <a:r>
              <a:rPr lang="fr-FR" sz="2000" dirty="0">
                <a:latin typeface="Montserrat" panose="00000500000000000000" pitchFamily="2" charset="0"/>
              </a:rPr>
              <a:t> Meilleur compromis pour recherche</a:t>
            </a:r>
          </a:p>
          <a:p>
            <a:pPr marL="285750" indent="-285750">
              <a:buFont typeface="Wingdings" panose="05000000000000000000" pitchFamily="2" charset="2"/>
              <a:buChar char="Ø"/>
            </a:pPr>
            <a:r>
              <a:rPr lang="fr-FR" sz="2000" b="1" dirty="0">
                <a:latin typeface="Montserrat" panose="00000500000000000000" pitchFamily="2" charset="0"/>
              </a:rPr>
              <a:t>KNN = </a:t>
            </a:r>
            <a:r>
              <a:rPr lang="fr-FR" sz="2000" dirty="0">
                <a:latin typeface="Montserrat" panose="00000500000000000000" pitchFamily="2" charset="0"/>
              </a:rPr>
              <a:t>Solution clinique optimale</a:t>
            </a:r>
          </a:p>
          <a:p>
            <a:pPr marL="285750" indent="-285750">
              <a:buFont typeface="Wingdings" panose="05000000000000000000" pitchFamily="2" charset="2"/>
              <a:buChar char="Ø"/>
            </a:pPr>
            <a:r>
              <a:rPr lang="fr-FR" sz="2000" dirty="0">
                <a:latin typeface="Montserrat" panose="00000500000000000000" pitchFamily="2" charset="0"/>
              </a:rPr>
              <a:t>Robustesse démontrée jusqu'à 40% de données manquantes</a:t>
            </a:r>
          </a:p>
          <a:p>
            <a:endParaRPr lang="fr-FR" sz="2000" dirty="0">
              <a:latin typeface="Montserrat" panose="00000500000000000000" pitchFamily="2" charset="0"/>
            </a:endParaRPr>
          </a:p>
          <a:p>
            <a:r>
              <a:rPr lang="fr-FR" sz="2000" dirty="0">
                <a:latin typeface="Montserrat" panose="00000500000000000000" pitchFamily="2" charset="0"/>
              </a:rPr>
              <a:t>Les prochaines étapes incluront:</a:t>
            </a:r>
          </a:p>
          <a:p>
            <a:pPr marL="285750" indent="-285750">
              <a:buFont typeface="Wingdings" panose="05000000000000000000" pitchFamily="2" charset="2"/>
              <a:buChar char="Ø"/>
            </a:pPr>
            <a:r>
              <a:rPr lang="fr-FR" sz="2000" dirty="0">
                <a:latin typeface="Montserrat" panose="00000500000000000000" pitchFamily="2" charset="0"/>
              </a:rPr>
              <a:t>L’ajout de « </a:t>
            </a:r>
            <a:r>
              <a:rPr lang="fr-FR" sz="2000" dirty="0" err="1">
                <a:latin typeface="Montserrat" panose="00000500000000000000" pitchFamily="2" charset="0"/>
              </a:rPr>
              <a:t>HyperImpute</a:t>
            </a:r>
            <a:r>
              <a:rPr lang="fr-FR" sz="2000" dirty="0">
                <a:latin typeface="Montserrat" panose="00000500000000000000" pitchFamily="2" charset="0"/>
              </a:rPr>
              <a:t> » / « </a:t>
            </a:r>
            <a:r>
              <a:rPr lang="fr-FR" sz="2000" dirty="0" err="1">
                <a:latin typeface="Montserrat" panose="00000500000000000000" pitchFamily="2" charset="0"/>
              </a:rPr>
              <a:t>Autoencodeurs</a:t>
            </a:r>
            <a:r>
              <a:rPr lang="fr-FR" sz="2000" dirty="0">
                <a:latin typeface="Montserrat" panose="00000500000000000000" pitchFamily="2" charset="0"/>
              </a:rPr>
              <a:t> » (VAEM) / …</a:t>
            </a:r>
          </a:p>
          <a:p>
            <a:pPr marL="285750" indent="-285750">
              <a:buFont typeface="Wingdings" panose="05000000000000000000" pitchFamily="2" charset="2"/>
              <a:buChar char="Ø"/>
            </a:pPr>
            <a:r>
              <a:rPr lang="fr-FR" sz="2000" dirty="0">
                <a:latin typeface="Montserrat" panose="00000500000000000000" pitchFamily="2" charset="0"/>
              </a:rPr>
              <a:t>Améliorations de </a:t>
            </a:r>
            <a:r>
              <a:rPr lang="fr-BE" sz="2000" dirty="0">
                <a:latin typeface="Montserrat" panose="00000500000000000000" pitchFamily="2" charset="0"/>
              </a:rPr>
              <a:t>mécanismes MAR/ MNAR </a:t>
            </a:r>
            <a:endParaRPr lang="fr-FR" sz="2000" dirty="0">
              <a:latin typeface="Montserrat" panose="00000500000000000000" pitchFamily="2" charset="0"/>
            </a:endParaRPr>
          </a:p>
          <a:p>
            <a:pPr marL="285750" indent="-285750">
              <a:buFont typeface="Wingdings" panose="05000000000000000000" pitchFamily="2" charset="2"/>
              <a:buChar char="Ø"/>
            </a:pPr>
            <a:r>
              <a:rPr lang="fr-FR" sz="2000" dirty="0">
                <a:latin typeface="Montserrat" panose="00000500000000000000" pitchFamily="2" charset="0"/>
              </a:rPr>
              <a:t>Validation clinique nécessaire avant implémentation</a:t>
            </a:r>
          </a:p>
        </p:txBody>
      </p:sp>
    </p:spTree>
    <p:custDataLst>
      <p:tags r:id="rId1"/>
    </p:custDataLst>
    <p:extLst>
      <p:ext uri="{BB962C8B-B14F-4D97-AF65-F5344CB8AC3E}">
        <p14:creationId xmlns:p14="http://schemas.microsoft.com/office/powerpoint/2010/main" val="13919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039E2-8E8E-575E-4A01-5246F22FB42F}"/>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EDBED89A-28AB-6B85-47DF-8542C23B01AC}"/>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43D80DB7-53F8-D82A-0F8A-26A3E0672FE3}"/>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26628BB9-018B-8284-9314-4DE7122127CA}"/>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197A94EA-AB55-76F1-9EB0-3181F93606EB}"/>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kern="1200" dirty="0">
                <a:solidFill>
                  <a:schemeClr val="accent2"/>
                </a:solidFill>
                <a:latin typeface="Calibri" pitchFamily="34" charset="0"/>
                <a:ea typeface="+mn-ea"/>
                <a:cs typeface="Arial" charset="0"/>
              </a:rPr>
              <a:t>Introduction</a:t>
            </a: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1E203CE9-B569-15AE-51D2-E8A41CC8399B}"/>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1A924B81-D254-00FD-26B2-257060616105}"/>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CE0ABEE6-4177-2839-1AF3-A28B99723384}"/>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EF83C88C-1538-E77F-4E0E-23F8648032F1}"/>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sp>
        <p:nvSpPr>
          <p:cNvPr id="5" name="ZoneTexte 4">
            <a:extLst>
              <a:ext uri="{FF2B5EF4-FFF2-40B4-BE49-F238E27FC236}">
                <a16:creationId xmlns:a16="http://schemas.microsoft.com/office/drawing/2014/main" id="{3514B317-59A7-B316-6C2B-4C4117C521D1}"/>
              </a:ext>
            </a:extLst>
          </p:cNvPr>
          <p:cNvSpPr txBox="1"/>
          <p:nvPr/>
        </p:nvSpPr>
        <p:spPr>
          <a:xfrm>
            <a:off x="400049" y="1484139"/>
            <a:ext cx="8432250" cy="646331"/>
          </a:xfrm>
          <a:prstGeom prst="rect">
            <a:avLst/>
          </a:prstGeom>
          <a:noFill/>
        </p:spPr>
        <p:txBody>
          <a:bodyPr wrap="square" rtlCol="0">
            <a:spAutoFit/>
          </a:bodyPr>
          <a:lstStyle/>
          <a:p>
            <a:pPr marL="285750" indent="-285750">
              <a:buFont typeface="Wingdings" panose="05000000000000000000" pitchFamily="2" charset="2"/>
              <a:buChar char="Ø"/>
            </a:pPr>
            <a:r>
              <a:rPr lang="fr-FR" sz="1800" dirty="0">
                <a:latin typeface="Montserrat" panose="00000500000000000000" pitchFamily="2" charset="0"/>
              </a:rPr>
              <a:t>Étude sur l'imputation de données manquantes dans une base neuropsychologique</a:t>
            </a:r>
          </a:p>
        </p:txBody>
      </p:sp>
      <p:pic>
        <p:nvPicPr>
          <p:cNvPr id="2" name="Picture 13" descr="A computer screen with a red triangle on it&#10;&#10;AI-generated content may be incorrect.">
            <a:extLst>
              <a:ext uri="{FF2B5EF4-FFF2-40B4-BE49-F238E27FC236}">
                <a16:creationId xmlns:a16="http://schemas.microsoft.com/office/drawing/2014/main" id="{15F9833C-059F-4B20-1091-0E2A0BEAFC7C}"/>
              </a:ext>
            </a:extLst>
          </p:cNvPr>
          <p:cNvPicPr>
            <a:picLocks noChangeAspect="1"/>
          </p:cNvPicPr>
          <p:nvPr/>
        </p:nvPicPr>
        <p:blipFill>
          <a:blip r:embed="rId4"/>
          <a:stretch>
            <a:fillRect/>
          </a:stretch>
        </p:blipFill>
        <p:spPr>
          <a:xfrm>
            <a:off x="3551465" y="1925980"/>
            <a:ext cx="2477152" cy="2477152"/>
          </a:xfrm>
          <a:prstGeom prst="rect">
            <a:avLst/>
          </a:prstGeom>
        </p:spPr>
      </p:pic>
      <p:sp>
        <p:nvSpPr>
          <p:cNvPr id="4" name="TextBox 6">
            <a:extLst>
              <a:ext uri="{FF2B5EF4-FFF2-40B4-BE49-F238E27FC236}">
                <a16:creationId xmlns:a16="http://schemas.microsoft.com/office/drawing/2014/main" id="{ED11315A-7ECE-C7CB-5419-901AB1BAA845}"/>
              </a:ext>
            </a:extLst>
          </p:cNvPr>
          <p:cNvSpPr txBox="1"/>
          <p:nvPr/>
        </p:nvSpPr>
        <p:spPr>
          <a:xfrm>
            <a:off x="3632597" y="4257647"/>
            <a:ext cx="2314888" cy="338554"/>
          </a:xfrm>
          <a:prstGeom prst="rect">
            <a:avLst/>
          </a:prstGeom>
          <a:noFill/>
        </p:spPr>
        <p:txBody>
          <a:bodyPr wrap="square">
            <a:spAutoFit/>
          </a:bodyPr>
          <a:lstStyle>
            <a:defPPr marR="0" lvl="0" algn="l" rtl="0">
              <a:lnSpc>
                <a:spcPct val="100000"/>
              </a:lnSpc>
              <a:spcBef>
                <a:spcPts val="0"/>
              </a:spcBef>
              <a:spcAft>
                <a:spcPts val="0"/>
              </a:spcAft>
            </a:defPPr>
            <a:lvl1pPr algn="ctr">
              <a:defRPr b="1"/>
            </a:lvl1pPr>
          </a:lstStyle>
          <a:p>
            <a:r>
              <a:rPr lang="fr-FR" sz="1600" dirty="0"/>
              <a:t>Données manquantes </a:t>
            </a:r>
          </a:p>
        </p:txBody>
      </p:sp>
      <p:sp>
        <p:nvSpPr>
          <p:cNvPr id="7" name="TextBox 6">
            <a:extLst>
              <a:ext uri="{FF2B5EF4-FFF2-40B4-BE49-F238E27FC236}">
                <a16:creationId xmlns:a16="http://schemas.microsoft.com/office/drawing/2014/main" id="{E29E79D0-A91F-8614-DA66-2F9CDE2BCD4F}"/>
              </a:ext>
            </a:extLst>
          </p:cNvPr>
          <p:cNvSpPr txBox="1"/>
          <p:nvPr/>
        </p:nvSpPr>
        <p:spPr>
          <a:xfrm>
            <a:off x="133375" y="993973"/>
            <a:ext cx="4572000" cy="369332"/>
          </a:xfrm>
          <a:prstGeom prst="rect">
            <a:avLst/>
          </a:prstGeom>
          <a:noFill/>
        </p:spPr>
        <p:txBody>
          <a:bodyPr wrap="square">
            <a:spAutoFit/>
          </a:bodyPr>
          <a:lstStyle/>
          <a:p>
            <a:r>
              <a:rPr lang="fr-FR" sz="1800" b="1" u="sng" dirty="0">
                <a:solidFill>
                  <a:schemeClr val="bg2">
                    <a:lumMod val="50000"/>
                  </a:schemeClr>
                </a:solidFill>
                <a:effectLst>
                  <a:outerShdw blurRad="38100" dist="38100" dir="2700000" algn="tl">
                    <a:srgbClr val="000000">
                      <a:alpha val="43137"/>
                    </a:srgbClr>
                  </a:outerShdw>
                </a:effectLst>
                <a:latin typeface="Montserrat"/>
              </a:rPr>
              <a:t>Présentation du contexte </a:t>
            </a:r>
          </a:p>
        </p:txBody>
      </p:sp>
    </p:spTree>
    <p:custDataLst>
      <p:tags r:id="rId1"/>
    </p:custDataLst>
    <p:extLst>
      <p:ext uri="{BB962C8B-B14F-4D97-AF65-F5344CB8AC3E}">
        <p14:creationId xmlns:p14="http://schemas.microsoft.com/office/powerpoint/2010/main" val="385700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D974-AD62-8AEC-C2A7-D48EA2D48EBB}"/>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053142CA-546D-DE4A-3C39-F10B69205E6D}"/>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E5CFE958-155B-3106-437B-643A591181A7}"/>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A8D822CA-71F7-50B9-8CA6-26CD0E90DC2A}"/>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342BBA21-8057-176B-7835-1A5BBCD3E6D0}"/>
              </a:ext>
            </a:extLst>
          </p:cNvPr>
          <p:cNvSpPr txBox="1">
            <a:spLocks noGrp="1"/>
          </p:cNvSpPr>
          <p:nvPr>
            <p:ph type="title"/>
          </p:nvPr>
        </p:nvSpPr>
        <p:spPr>
          <a:xfrm>
            <a:off x="2367751" y="75995"/>
            <a:ext cx="6464548" cy="998350"/>
          </a:xfrm>
          <a:prstGeom prst="rect">
            <a:avLst/>
          </a:prstGeom>
        </p:spPr>
        <p:txBody>
          <a:bodyPr vert="horz" wrap="square" lIns="0" tIns="13335" rIns="0" bIns="0" rtlCol="0">
            <a:spAutoFit/>
          </a:bodyPr>
          <a:lstStyle/>
          <a:p>
            <a:r>
              <a:rPr lang="fr-FR" sz="3200" kern="1200" dirty="0">
                <a:solidFill>
                  <a:schemeClr val="accent2"/>
                </a:solidFill>
                <a:latin typeface="Calibri" pitchFamily="34" charset="0"/>
                <a:ea typeface="+mn-ea"/>
                <a:cs typeface="Arial" charset="0"/>
              </a:rPr>
              <a:t>Objectifs de l'Étude</a:t>
            </a:r>
            <a:br>
              <a:rPr lang="fr-FR" sz="3200" kern="1200" dirty="0">
                <a:solidFill>
                  <a:schemeClr val="accent2"/>
                </a:solidFill>
                <a:latin typeface="Calibri" pitchFamily="34" charset="0"/>
                <a:ea typeface="+mn-ea"/>
                <a:cs typeface="Arial" charset="0"/>
              </a:rPr>
            </a:b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E22F90BF-FA70-938D-2980-E42A8BDEC917}"/>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6240D52F-F166-2F24-622D-6E5BEA446DA1}"/>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3158575F-5032-D6DF-3D72-114CDB0C5407}"/>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8939DB59-1E1B-3F83-F2D1-41C378396208}"/>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sp>
        <p:nvSpPr>
          <p:cNvPr id="5" name="ZoneTexte 4">
            <a:extLst>
              <a:ext uri="{FF2B5EF4-FFF2-40B4-BE49-F238E27FC236}">
                <a16:creationId xmlns:a16="http://schemas.microsoft.com/office/drawing/2014/main" id="{DC59B5EF-CA18-D0CB-6F65-E14E0FDC4304}"/>
              </a:ext>
            </a:extLst>
          </p:cNvPr>
          <p:cNvSpPr txBox="1"/>
          <p:nvPr/>
        </p:nvSpPr>
        <p:spPr>
          <a:xfrm>
            <a:off x="359229" y="1363305"/>
            <a:ext cx="8139791" cy="646331"/>
          </a:xfrm>
          <a:prstGeom prst="rect">
            <a:avLst/>
          </a:prstGeom>
          <a:noFill/>
        </p:spPr>
        <p:txBody>
          <a:bodyPr wrap="square" rtlCol="0">
            <a:spAutoFit/>
          </a:bodyPr>
          <a:lstStyle/>
          <a:p>
            <a:pPr marL="285750" indent="-285750">
              <a:buFont typeface="Wingdings" panose="05000000000000000000" pitchFamily="2" charset="2"/>
              <a:buChar char="Ø"/>
            </a:pPr>
            <a:r>
              <a:rPr lang="fr-FR" sz="1800" b="1" dirty="0">
                <a:latin typeface="Montserrat" panose="00000500000000000000" pitchFamily="2" charset="0"/>
              </a:rPr>
              <a:t>Comparer différentes méthodes d’imputation pour choisir la plus adaptée à une application clinique</a:t>
            </a:r>
          </a:p>
        </p:txBody>
      </p:sp>
      <p:sp>
        <p:nvSpPr>
          <p:cNvPr id="6" name="TextBox 5">
            <a:extLst>
              <a:ext uri="{FF2B5EF4-FFF2-40B4-BE49-F238E27FC236}">
                <a16:creationId xmlns:a16="http://schemas.microsoft.com/office/drawing/2014/main" id="{B68FF354-0F2D-AD08-AC49-FBA3035F1C15}"/>
              </a:ext>
            </a:extLst>
          </p:cNvPr>
          <p:cNvSpPr txBox="1"/>
          <p:nvPr/>
        </p:nvSpPr>
        <p:spPr>
          <a:xfrm>
            <a:off x="133375" y="993973"/>
            <a:ext cx="4572000" cy="369332"/>
          </a:xfrm>
          <a:prstGeom prst="rect">
            <a:avLst/>
          </a:prstGeom>
          <a:noFill/>
        </p:spPr>
        <p:txBody>
          <a:bodyPr wrap="square">
            <a:spAutoFit/>
          </a:bodyPr>
          <a:lstStyle/>
          <a:p>
            <a:r>
              <a:rPr lang="fr-FR" sz="1800" b="1" u="sng" dirty="0">
                <a:solidFill>
                  <a:schemeClr val="bg2">
                    <a:lumMod val="50000"/>
                  </a:schemeClr>
                </a:solidFill>
                <a:effectLst>
                  <a:outerShdw blurRad="38100" dist="38100" dir="2700000" algn="tl">
                    <a:srgbClr val="000000">
                      <a:alpha val="43137"/>
                    </a:srgbClr>
                  </a:outerShdw>
                </a:effectLst>
                <a:latin typeface="Montserrat"/>
              </a:rPr>
              <a:t>Objectif Principale : </a:t>
            </a:r>
          </a:p>
        </p:txBody>
      </p:sp>
      <p:sp>
        <p:nvSpPr>
          <p:cNvPr id="8" name="TextBox 7">
            <a:extLst>
              <a:ext uri="{FF2B5EF4-FFF2-40B4-BE49-F238E27FC236}">
                <a16:creationId xmlns:a16="http://schemas.microsoft.com/office/drawing/2014/main" id="{62137135-1714-32CF-D5FB-ABDE7AF2AAE7}"/>
              </a:ext>
            </a:extLst>
          </p:cNvPr>
          <p:cNvSpPr txBox="1"/>
          <p:nvPr/>
        </p:nvSpPr>
        <p:spPr>
          <a:xfrm>
            <a:off x="359230" y="2507755"/>
            <a:ext cx="8139790" cy="1477328"/>
          </a:xfrm>
          <a:prstGeom prst="rect">
            <a:avLst/>
          </a:prstGeom>
          <a:noFill/>
        </p:spPr>
        <p:txBody>
          <a:bodyPr wrap="square">
            <a:spAutoFit/>
          </a:bodyPr>
          <a:lstStyle/>
          <a:p>
            <a:pPr marL="285750" indent="-285750">
              <a:buFont typeface="Wingdings" panose="05000000000000000000" pitchFamily="2" charset="2"/>
              <a:buChar char="Ø"/>
            </a:pPr>
            <a:r>
              <a:rPr lang="fr-FR" sz="1800" dirty="0">
                <a:latin typeface="Montserrat" panose="00000500000000000000" pitchFamily="2" charset="0"/>
              </a:rPr>
              <a:t>Comparer 6 méthodes (simples, avancées, machine </a:t>
            </a:r>
            <a:r>
              <a:rPr lang="fr-FR" sz="1800" dirty="0" err="1">
                <a:latin typeface="Montserrat" panose="00000500000000000000" pitchFamily="2" charset="0"/>
              </a:rPr>
              <a:t>learning</a:t>
            </a:r>
            <a:r>
              <a:rPr lang="fr-FR" sz="1800" dirty="0">
                <a:latin typeface="Montserrat" panose="00000500000000000000" pitchFamily="2" charset="0"/>
              </a:rPr>
              <a:t>)</a:t>
            </a:r>
          </a:p>
          <a:p>
            <a:pPr marL="285750" indent="-285750">
              <a:buFont typeface="Wingdings" panose="05000000000000000000" pitchFamily="2" charset="2"/>
              <a:buChar char="Ø"/>
            </a:pPr>
            <a:r>
              <a:rPr lang="fr-FR" sz="1800" dirty="0">
                <a:latin typeface="Montserrat" panose="00000500000000000000" pitchFamily="2" charset="0"/>
              </a:rPr>
              <a:t>Évaluer la robustesse selon le mécanisme (MCAR, MAR, MNAR)</a:t>
            </a:r>
          </a:p>
          <a:p>
            <a:pPr marL="285750" indent="-285750">
              <a:buFont typeface="Wingdings" panose="05000000000000000000" pitchFamily="2" charset="2"/>
              <a:buChar char="Ø"/>
            </a:pPr>
            <a:r>
              <a:rPr lang="fr-FR" sz="1800" dirty="0">
                <a:latin typeface="Montserrat" panose="00000500000000000000" pitchFamily="2" charset="0"/>
              </a:rPr>
              <a:t>Analyser la sensibilité au taux (10% à 40%)</a:t>
            </a:r>
          </a:p>
          <a:p>
            <a:pPr marL="285750" indent="-285750">
              <a:buFont typeface="Wingdings" panose="05000000000000000000" pitchFamily="2" charset="2"/>
              <a:buChar char="Ø"/>
            </a:pPr>
            <a:r>
              <a:rPr lang="fr-FR" sz="1800" dirty="0">
                <a:latin typeface="Montserrat" panose="00000500000000000000" pitchFamily="2" charset="0"/>
              </a:rPr>
              <a:t>Mesurer le compromis précision/temps</a:t>
            </a:r>
          </a:p>
          <a:p>
            <a:pPr marL="285750" indent="-285750">
              <a:buFont typeface="Wingdings" panose="05000000000000000000" pitchFamily="2" charset="2"/>
              <a:buChar char="Ø"/>
            </a:pPr>
            <a:r>
              <a:rPr lang="fr-FR" sz="1800" dirty="0">
                <a:latin typeface="Montserrat" panose="00000500000000000000" pitchFamily="2" charset="0"/>
              </a:rPr>
              <a:t>Formuler des recommandations pour validation clinique</a:t>
            </a:r>
            <a:endParaRPr lang="en-BE" sz="1800" dirty="0">
              <a:latin typeface="Montserrat" panose="00000500000000000000" pitchFamily="2" charset="0"/>
            </a:endParaRPr>
          </a:p>
        </p:txBody>
      </p:sp>
      <p:sp>
        <p:nvSpPr>
          <p:cNvPr id="9" name="TextBox 8">
            <a:extLst>
              <a:ext uri="{FF2B5EF4-FFF2-40B4-BE49-F238E27FC236}">
                <a16:creationId xmlns:a16="http://schemas.microsoft.com/office/drawing/2014/main" id="{AB00026A-F31C-702F-3ED8-D0BF3B09EFD2}"/>
              </a:ext>
            </a:extLst>
          </p:cNvPr>
          <p:cNvSpPr txBox="1"/>
          <p:nvPr/>
        </p:nvSpPr>
        <p:spPr>
          <a:xfrm>
            <a:off x="133375" y="2113930"/>
            <a:ext cx="4572000" cy="369332"/>
          </a:xfrm>
          <a:prstGeom prst="rect">
            <a:avLst/>
          </a:prstGeom>
          <a:noFill/>
        </p:spPr>
        <p:txBody>
          <a:bodyPr wrap="square">
            <a:spAutoFit/>
          </a:bodyPr>
          <a:lstStyle/>
          <a:p>
            <a:r>
              <a:rPr lang="fr-FR" sz="1800" b="1" u="sng" dirty="0">
                <a:solidFill>
                  <a:schemeClr val="bg2">
                    <a:lumMod val="50000"/>
                  </a:schemeClr>
                </a:solidFill>
                <a:effectLst>
                  <a:outerShdw blurRad="38100" dist="38100" dir="2700000" algn="tl">
                    <a:srgbClr val="000000">
                      <a:alpha val="43137"/>
                    </a:srgbClr>
                  </a:outerShdw>
                </a:effectLst>
                <a:latin typeface="Montserrat"/>
              </a:rPr>
              <a:t>Objectifs secondaires : </a:t>
            </a:r>
          </a:p>
        </p:txBody>
      </p:sp>
    </p:spTree>
    <p:custDataLst>
      <p:tags r:id="rId1"/>
    </p:custDataLst>
    <p:extLst>
      <p:ext uri="{BB962C8B-B14F-4D97-AF65-F5344CB8AC3E}">
        <p14:creationId xmlns:p14="http://schemas.microsoft.com/office/powerpoint/2010/main" val="144287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7A936-52FE-EA9A-12E0-A5C83887E755}"/>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8089DEE5-A1D6-B372-8F11-5F3B8ACCF0C6}"/>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9609AF03-41A9-29D2-7246-8123ABCAB5C5}"/>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994B76D5-F91D-FF4B-613C-F834E9BD1076}"/>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3754D50C-3930-B858-F10B-A3AD1F4418F1}"/>
              </a:ext>
            </a:extLst>
          </p:cNvPr>
          <p:cNvSpPr txBox="1">
            <a:spLocks noGrp="1"/>
          </p:cNvSpPr>
          <p:nvPr>
            <p:ph type="title"/>
          </p:nvPr>
        </p:nvSpPr>
        <p:spPr>
          <a:xfrm>
            <a:off x="2367751" y="75995"/>
            <a:ext cx="6464548" cy="518732"/>
          </a:xfrm>
          <a:prstGeom prst="rect">
            <a:avLst/>
          </a:prstGeom>
        </p:spPr>
        <p:txBody>
          <a:bodyPr vert="horz" wrap="square" lIns="0" tIns="13335" rIns="0" bIns="0" rtlCol="0">
            <a:spAutoFit/>
          </a:bodyPr>
          <a:lstStyle/>
          <a:p>
            <a:r>
              <a:rPr lang="fr-FR" sz="3200" b="1" kern="1200" dirty="0">
                <a:solidFill>
                  <a:schemeClr val="accent2"/>
                </a:solidFill>
                <a:latin typeface="Calibri" pitchFamily="34" charset="0"/>
                <a:ea typeface="+mn-ea"/>
                <a:cs typeface="Arial" charset="0"/>
              </a:rPr>
              <a:t>Base de données</a:t>
            </a:r>
          </a:p>
        </p:txBody>
      </p:sp>
      <p:grpSp>
        <p:nvGrpSpPr>
          <p:cNvPr id="21" name="Groupe 10">
            <a:extLst>
              <a:ext uri="{FF2B5EF4-FFF2-40B4-BE49-F238E27FC236}">
                <a16:creationId xmlns:a16="http://schemas.microsoft.com/office/drawing/2014/main" id="{AE9040EF-9A49-514C-9872-BB05CC246598}"/>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ECD7B1BA-89EB-5A45-F37C-0DC21DAE2462}"/>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1FD9D3BB-C591-CECB-AA1D-F121D3135615}"/>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FFE6892B-D110-24FB-A172-A405B9A3BE61}"/>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sp>
        <p:nvSpPr>
          <p:cNvPr id="4" name="ZoneTexte 3">
            <a:extLst>
              <a:ext uri="{FF2B5EF4-FFF2-40B4-BE49-F238E27FC236}">
                <a16:creationId xmlns:a16="http://schemas.microsoft.com/office/drawing/2014/main" id="{EDD4583A-C3B1-4AF5-7AB1-CCD6D2DC2A6A}"/>
              </a:ext>
            </a:extLst>
          </p:cNvPr>
          <p:cNvSpPr txBox="1"/>
          <p:nvPr/>
        </p:nvSpPr>
        <p:spPr>
          <a:xfrm>
            <a:off x="547007" y="1369441"/>
            <a:ext cx="8058150" cy="3416320"/>
          </a:xfrm>
          <a:prstGeom prst="rect">
            <a:avLst/>
          </a:prstGeom>
          <a:noFill/>
        </p:spPr>
        <p:txBody>
          <a:bodyPr wrap="square">
            <a:spAutoFit/>
          </a:bodyPr>
          <a:lstStyle/>
          <a:p>
            <a:pPr marL="285750" indent="-285750">
              <a:buFont typeface="Wingdings" panose="05000000000000000000" pitchFamily="2" charset="2"/>
              <a:buChar char="Ø"/>
            </a:pPr>
            <a:r>
              <a:rPr lang="fr-FR" sz="1800" dirty="0">
                <a:latin typeface="Montserrat" panose="00000500000000000000" pitchFamily="2" charset="0"/>
              </a:rPr>
              <a:t>1 408 patients évalués en neuropsychologie</a:t>
            </a:r>
          </a:p>
          <a:p>
            <a:endParaRPr lang="fr-FR" sz="1800" dirty="0">
              <a:latin typeface="Montserrat" panose="00000500000000000000" pitchFamily="2" charset="0"/>
            </a:endParaRPr>
          </a:p>
          <a:p>
            <a:pPr marL="285750" indent="-285750">
              <a:buFont typeface="Wingdings" panose="05000000000000000000" pitchFamily="2" charset="2"/>
              <a:buChar char="Ø"/>
            </a:pPr>
            <a:r>
              <a:rPr lang="fr-FR" sz="1800" dirty="0">
                <a:latin typeface="Montserrat" panose="00000500000000000000" pitchFamily="2" charset="0"/>
              </a:rPr>
              <a:t>42 variables cognitives couvrant 8 domaines :</a:t>
            </a:r>
          </a:p>
          <a:p>
            <a:pPr marL="285750" lvl="1" indent="-285750">
              <a:buFont typeface="Wingdings" panose="05000000000000000000" pitchFamily="2" charset="2"/>
              <a:buChar char="q"/>
            </a:pPr>
            <a:r>
              <a:rPr lang="fr-FR" sz="1800" dirty="0">
                <a:latin typeface="Montserrat" panose="00000500000000000000" pitchFamily="2" charset="0"/>
              </a:rPr>
              <a:t>Évaluation globale (</a:t>
            </a:r>
            <a:r>
              <a:rPr lang="fr-FR" sz="1800" dirty="0" err="1">
                <a:latin typeface="Montserrat" panose="00000500000000000000" pitchFamily="2" charset="0"/>
              </a:rPr>
              <a:t>MoCA</a:t>
            </a:r>
            <a:r>
              <a:rPr lang="fr-FR" sz="1800" dirty="0">
                <a:latin typeface="Montserrat" panose="00000500000000000000" pitchFamily="2" charset="0"/>
              </a:rPr>
              <a:t>)</a:t>
            </a:r>
          </a:p>
          <a:p>
            <a:pPr marL="285750" lvl="8" indent="-285750">
              <a:buFont typeface="Wingdings" panose="05000000000000000000" pitchFamily="2" charset="2"/>
              <a:buChar char="q"/>
            </a:pPr>
            <a:r>
              <a:rPr lang="fr-FR" sz="1800" dirty="0">
                <a:latin typeface="Montserrat" panose="00000500000000000000" pitchFamily="2" charset="0"/>
              </a:rPr>
              <a:t>Mémoire de travail et épisodique</a:t>
            </a:r>
          </a:p>
          <a:p>
            <a:pPr marL="285750" lvl="8" indent="-285750">
              <a:buFont typeface="Wingdings" panose="05000000000000000000" pitchFamily="2" charset="2"/>
              <a:buChar char="q"/>
            </a:pPr>
            <a:r>
              <a:rPr lang="fr-FR" sz="1800" dirty="0">
                <a:latin typeface="Montserrat" panose="00000500000000000000" pitchFamily="2" charset="0"/>
              </a:rPr>
              <a:t>Fonctions exécutives et attention</a:t>
            </a:r>
          </a:p>
          <a:p>
            <a:pPr marL="285750" lvl="8" indent="-285750">
              <a:buFont typeface="Wingdings" panose="05000000000000000000" pitchFamily="2" charset="2"/>
              <a:buChar char="q"/>
            </a:pPr>
            <a:r>
              <a:rPr lang="fr-FR" sz="1800" dirty="0">
                <a:latin typeface="Montserrat" panose="00000500000000000000" pitchFamily="2" charset="0"/>
              </a:rPr>
              <a:t>Langage et fonctions visuospatiales</a:t>
            </a:r>
          </a:p>
          <a:p>
            <a:endParaRPr lang="fr-FR" sz="1800" dirty="0">
              <a:latin typeface="Montserrat" panose="00000500000000000000" pitchFamily="2" charset="0"/>
            </a:endParaRPr>
          </a:p>
          <a:p>
            <a:pPr marL="285750" indent="-285750">
              <a:buFont typeface="Wingdings" panose="05000000000000000000" pitchFamily="2" charset="2"/>
              <a:buChar char="Ø"/>
            </a:pPr>
            <a:r>
              <a:rPr lang="fr-FR" sz="1800" dirty="0">
                <a:latin typeface="Montserrat" panose="00000500000000000000" pitchFamily="2" charset="0"/>
              </a:rPr>
              <a:t>Focus sur les variables cibles (42 variables cognitives) et variables démographiques</a:t>
            </a:r>
          </a:p>
          <a:p>
            <a:pPr marL="285750" indent="-285750">
              <a:buFont typeface="Wingdings" panose="05000000000000000000" pitchFamily="2" charset="2"/>
              <a:buChar char="Ø"/>
            </a:pPr>
            <a:endParaRPr lang="fr-FR" sz="1800" dirty="0">
              <a:latin typeface="Montserrat" panose="00000500000000000000" pitchFamily="2" charset="0"/>
            </a:endParaRPr>
          </a:p>
          <a:p>
            <a:pPr marL="285750" indent="-285750">
              <a:buFont typeface="Wingdings" panose="05000000000000000000" pitchFamily="2" charset="2"/>
              <a:buChar char="Ø"/>
            </a:pPr>
            <a:r>
              <a:rPr lang="fr-FR" sz="1800" b="1" dirty="0" err="1">
                <a:latin typeface="Montserrat" panose="00000500000000000000" pitchFamily="2" charset="0"/>
              </a:rPr>
              <a:t>Dataset</a:t>
            </a:r>
            <a:r>
              <a:rPr lang="fr-FR" sz="1800" b="1" dirty="0">
                <a:latin typeface="Montserrat" panose="00000500000000000000" pitchFamily="2" charset="0"/>
              </a:rPr>
              <a:t> complet : </a:t>
            </a:r>
            <a:r>
              <a:rPr lang="fr-FR" sz="1800" dirty="0">
                <a:latin typeface="Montserrat" panose="00000500000000000000" pitchFamily="2" charset="0"/>
              </a:rPr>
              <a:t>100% de complétude initiale</a:t>
            </a:r>
          </a:p>
        </p:txBody>
      </p:sp>
      <p:sp>
        <p:nvSpPr>
          <p:cNvPr id="6" name="TextBox 5">
            <a:extLst>
              <a:ext uri="{FF2B5EF4-FFF2-40B4-BE49-F238E27FC236}">
                <a16:creationId xmlns:a16="http://schemas.microsoft.com/office/drawing/2014/main" id="{08A98B6E-0ABC-D59F-6683-28A4ECCB217D}"/>
              </a:ext>
            </a:extLst>
          </p:cNvPr>
          <p:cNvSpPr txBox="1"/>
          <p:nvPr/>
        </p:nvSpPr>
        <p:spPr>
          <a:xfrm>
            <a:off x="133375" y="920497"/>
            <a:ext cx="4572000" cy="369332"/>
          </a:xfrm>
          <a:prstGeom prst="rect">
            <a:avLst/>
          </a:prstGeom>
          <a:noFill/>
        </p:spPr>
        <p:txBody>
          <a:bodyPr wrap="square">
            <a:spAutoFit/>
          </a:bodyPr>
          <a:lstStyle/>
          <a:p>
            <a:r>
              <a:rPr lang="fr-FR" sz="1800" b="1" u="sng" dirty="0">
                <a:solidFill>
                  <a:schemeClr val="bg2">
                    <a:lumMod val="50000"/>
                  </a:schemeClr>
                </a:solidFill>
                <a:effectLst>
                  <a:outerShdw blurRad="38100" dist="38100" dir="2700000" algn="tl">
                    <a:srgbClr val="000000">
                      <a:alpha val="43137"/>
                    </a:srgbClr>
                  </a:outerShdw>
                </a:effectLst>
                <a:latin typeface="Montserrat"/>
              </a:rPr>
              <a:t>Base de données NS-Park :</a:t>
            </a:r>
          </a:p>
        </p:txBody>
      </p:sp>
      <p:pic>
        <p:nvPicPr>
          <p:cNvPr id="8" name="Picture 7" descr="A blue and red logo&#10;&#10;AI-generated content may be incorrect.">
            <a:extLst>
              <a:ext uri="{FF2B5EF4-FFF2-40B4-BE49-F238E27FC236}">
                <a16:creationId xmlns:a16="http://schemas.microsoft.com/office/drawing/2014/main" id="{F24B26B8-21E3-D6C4-AC8D-3B344148E7AF}"/>
              </a:ext>
            </a:extLst>
          </p:cNvPr>
          <p:cNvPicPr>
            <a:picLocks noChangeAspect="1"/>
          </p:cNvPicPr>
          <p:nvPr/>
        </p:nvPicPr>
        <p:blipFill>
          <a:blip r:embed="rId4"/>
          <a:stretch>
            <a:fillRect/>
          </a:stretch>
        </p:blipFill>
        <p:spPr>
          <a:xfrm>
            <a:off x="6477025" y="690579"/>
            <a:ext cx="2593496" cy="752549"/>
          </a:xfrm>
          <a:prstGeom prst="rect">
            <a:avLst/>
          </a:prstGeom>
        </p:spPr>
      </p:pic>
    </p:spTree>
    <p:custDataLst>
      <p:tags r:id="rId1"/>
    </p:custDataLst>
    <p:extLst>
      <p:ext uri="{BB962C8B-B14F-4D97-AF65-F5344CB8AC3E}">
        <p14:creationId xmlns:p14="http://schemas.microsoft.com/office/powerpoint/2010/main" val="134700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4433F-B41F-49E4-61A9-0825421C9BC7}"/>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DCC41A2F-635A-7222-5644-08D09BB1B290}"/>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18B84E28-58B1-E67B-DCFE-135FE6C306ED}"/>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C5C62D2B-41CD-1A3F-870D-107FE399DD7F}"/>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E69BFAFD-28B9-6291-64F7-7DE96816339A}"/>
              </a:ext>
            </a:extLst>
          </p:cNvPr>
          <p:cNvSpPr txBox="1">
            <a:spLocks noGrp="1"/>
          </p:cNvSpPr>
          <p:nvPr>
            <p:ph type="title"/>
          </p:nvPr>
        </p:nvSpPr>
        <p:spPr>
          <a:xfrm>
            <a:off x="2367751" y="75995"/>
            <a:ext cx="6464548" cy="518732"/>
          </a:xfrm>
          <a:prstGeom prst="rect">
            <a:avLst/>
          </a:prstGeom>
        </p:spPr>
        <p:txBody>
          <a:bodyPr vert="horz" wrap="square" lIns="0" tIns="13335" rIns="0" bIns="0" rtlCol="0">
            <a:spAutoFit/>
          </a:bodyPr>
          <a:lstStyle/>
          <a:p>
            <a:r>
              <a:rPr lang="fr-FR" sz="3200" b="1" kern="1200" dirty="0">
                <a:solidFill>
                  <a:schemeClr val="accent2"/>
                </a:solidFill>
                <a:latin typeface="Calibri" pitchFamily="34" charset="0"/>
                <a:ea typeface="+mn-ea"/>
                <a:cs typeface="Arial" charset="0"/>
              </a:rPr>
              <a:t>Simulation des données manquantes</a:t>
            </a:r>
          </a:p>
        </p:txBody>
      </p:sp>
      <p:grpSp>
        <p:nvGrpSpPr>
          <p:cNvPr id="21" name="Groupe 10">
            <a:extLst>
              <a:ext uri="{FF2B5EF4-FFF2-40B4-BE49-F238E27FC236}">
                <a16:creationId xmlns:a16="http://schemas.microsoft.com/office/drawing/2014/main" id="{4C00CEFC-3310-3F66-7BEB-2ACD3C3D40A0}"/>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14CEC778-DF7B-E35E-372D-09966BFBA37D}"/>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9E33F23B-E96A-46AE-AA07-44E8CF3612D4}"/>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F94DE89B-6EBC-F176-B529-66905DDE8463}"/>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sp>
        <p:nvSpPr>
          <p:cNvPr id="25" name="Titre 1">
            <a:extLst>
              <a:ext uri="{FF2B5EF4-FFF2-40B4-BE49-F238E27FC236}">
                <a16:creationId xmlns:a16="http://schemas.microsoft.com/office/drawing/2014/main" id="{9C88E986-C1B9-585A-6601-C0804D7B4B28}"/>
              </a:ext>
            </a:extLst>
          </p:cNvPr>
          <p:cNvSpPr txBox="1">
            <a:spLocks/>
          </p:cNvSpPr>
          <p:nvPr/>
        </p:nvSpPr>
        <p:spPr>
          <a:xfrm>
            <a:off x="2201862" y="4862942"/>
            <a:ext cx="6942138"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fr-FR" sz="1100" kern="1200">
                <a:solidFill>
                  <a:schemeClr val="tx1"/>
                </a:solidFill>
                <a:latin typeface="Calibri" pitchFamily="34" charset="0"/>
                <a:ea typeface="+mn-ea"/>
                <a:cs typeface="Arial" charset="0"/>
              </a:rPr>
              <a:t>Moad Hani                                                                                                             Etat d’avancement de la thèse (ILIA)</a:t>
            </a:r>
          </a:p>
        </p:txBody>
      </p:sp>
      <p:sp>
        <p:nvSpPr>
          <p:cNvPr id="26" name="Espace réservé du numéro de diapositive 19">
            <a:extLst>
              <a:ext uri="{FF2B5EF4-FFF2-40B4-BE49-F238E27FC236}">
                <a16:creationId xmlns:a16="http://schemas.microsoft.com/office/drawing/2014/main" id="{E596347D-83CA-8C16-5165-CF2F10FB1291}"/>
              </a:ext>
            </a:extLst>
          </p:cNvPr>
          <p:cNvSpPr txBox="1">
            <a:spLocks/>
          </p:cNvSpPr>
          <p:nvPr/>
        </p:nvSpPr>
        <p:spPr>
          <a:xfrm>
            <a:off x="8472458" y="4832033"/>
            <a:ext cx="671542"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fld id="{00000000-1234-1234-1234-123412341234}" type="slidenum">
              <a:rPr lang="fr-FR" smtClean="0">
                <a:solidFill>
                  <a:schemeClr val="tx1"/>
                </a:solidFill>
              </a:rPr>
              <a:pPr/>
              <a:t>5</a:t>
            </a:fld>
            <a:endParaRPr lang="fr-FR">
              <a:solidFill>
                <a:schemeClr val="tx1"/>
              </a:solidFill>
            </a:endParaRPr>
          </a:p>
        </p:txBody>
      </p:sp>
      <p:pic>
        <p:nvPicPr>
          <p:cNvPr id="14" name="Picture 13" descr="A computer screen with a red triangle on it&#10;&#10;AI-generated content may be incorrect.">
            <a:extLst>
              <a:ext uri="{FF2B5EF4-FFF2-40B4-BE49-F238E27FC236}">
                <a16:creationId xmlns:a16="http://schemas.microsoft.com/office/drawing/2014/main" id="{65BDC032-55B1-3F63-036F-259A2AC2E247}"/>
              </a:ext>
            </a:extLst>
          </p:cNvPr>
          <p:cNvPicPr>
            <a:picLocks noChangeAspect="1"/>
          </p:cNvPicPr>
          <p:nvPr/>
        </p:nvPicPr>
        <p:blipFill>
          <a:blip r:embed="rId4"/>
          <a:stretch>
            <a:fillRect/>
          </a:stretch>
        </p:blipFill>
        <p:spPr>
          <a:xfrm>
            <a:off x="384367" y="2096040"/>
            <a:ext cx="1379524" cy="1379524"/>
          </a:xfrm>
          <a:prstGeom prst="rect">
            <a:avLst/>
          </a:prstGeom>
        </p:spPr>
      </p:pic>
      <p:sp>
        <p:nvSpPr>
          <p:cNvPr id="7" name="TextBox 6">
            <a:extLst>
              <a:ext uri="{FF2B5EF4-FFF2-40B4-BE49-F238E27FC236}">
                <a16:creationId xmlns:a16="http://schemas.microsoft.com/office/drawing/2014/main" id="{E78746F6-2176-22B6-9093-362E48773755}"/>
              </a:ext>
            </a:extLst>
          </p:cNvPr>
          <p:cNvSpPr txBox="1"/>
          <p:nvPr/>
        </p:nvSpPr>
        <p:spPr>
          <a:xfrm>
            <a:off x="-24367" y="3401287"/>
            <a:ext cx="2152625" cy="307777"/>
          </a:xfrm>
          <a:prstGeom prst="rect">
            <a:avLst/>
          </a:prstGeom>
          <a:noFill/>
        </p:spPr>
        <p:txBody>
          <a:bodyPr wrap="square">
            <a:spAutoFit/>
          </a:bodyPr>
          <a:lstStyle>
            <a:defPPr marR="0" lvl="0" algn="l" rtl="0">
              <a:lnSpc>
                <a:spcPct val="100000"/>
              </a:lnSpc>
              <a:spcBef>
                <a:spcPts val="0"/>
              </a:spcBef>
              <a:spcAft>
                <a:spcPts val="0"/>
              </a:spcAft>
            </a:defPPr>
            <a:lvl1pPr algn="ctr">
              <a:defRPr b="1"/>
            </a:lvl1pPr>
          </a:lstStyle>
          <a:p>
            <a:r>
              <a:rPr lang="fr-FR" dirty="0"/>
              <a:t>Données manquantes </a:t>
            </a:r>
          </a:p>
        </p:txBody>
      </p:sp>
      <p:pic>
        <p:nvPicPr>
          <p:cNvPr id="49" name="Picture 48" descr="A blue and pink squares with black numbers&#10;&#10;AI-generated content may be incorrect.">
            <a:extLst>
              <a:ext uri="{FF2B5EF4-FFF2-40B4-BE49-F238E27FC236}">
                <a16:creationId xmlns:a16="http://schemas.microsoft.com/office/drawing/2014/main" id="{83971122-F188-9189-5D18-BAA445F2C2F3}"/>
              </a:ext>
            </a:extLst>
          </p:cNvPr>
          <p:cNvPicPr>
            <a:picLocks noChangeAspect="1"/>
          </p:cNvPicPr>
          <p:nvPr/>
        </p:nvPicPr>
        <p:blipFill>
          <a:blip r:embed="rId5"/>
          <a:srcRect l="24745" t="8515" r="24413" b="9607"/>
          <a:stretch/>
        </p:blipFill>
        <p:spPr>
          <a:xfrm>
            <a:off x="2316127" y="1590975"/>
            <a:ext cx="2204249" cy="2535566"/>
          </a:xfrm>
          <a:prstGeom prst="rect">
            <a:avLst/>
          </a:prstGeom>
        </p:spPr>
      </p:pic>
      <p:pic>
        <p:nvPicPr>
          <p:cNvPr id="55" name="Picture 54" descr="A chart with different colored squares&#10;&#10;AI-generated content may be incorrect.">
            <a:extLst>
              <a:ext uri="{FF2B5EF4-FFF2-40B4-BE49-F238E27FC236}">
                <a16:creationId xmlns:a16="http://schemas.microsoft.com/office/drawing/2014/main" id="{224E0A1E-7DB9-8B22-399E-B57DB0555DFC}"/>
              </a:ext>
            </a:extLst>
          </p:cNvPr>
          <p:cNvPicPr>
            <a:picLocks noChangeAspect="1"/>
          </p:cNvPicPr>
          <p:nvPr/>
        </p:nvPicPr>
        <p:blipFill>
          <a:blip r:embed="rId6"/>
          <a:srcRect r="70887"/>
          <a:stretch/>
        </p:blipFill>
        <p:spPr>
          <a:xfrm>
            <a:off x="5174140" y="717509"/>
            <a:ext cx="1606387" cy="1890287"/>
          </a:xfrm>
          <a:prstGeom prst="rect">
            <a:avLst/>
          </a:prstGeom>
        </p:spPr>
      </p:pic>
      <p:pic>
        <p:nvPicPr>
          <p:cNvPr id="56" name="Picture 55" descr="A chart with different colored squares&#10;&#10;AI-generated content may be incorrect.">
            <a:extLst>
              <a:ext uri="{FF2B5EF4-FFF2-40B4-BE49-F238E27FC236}">
                <a16:creationId xmlns:a16="http://schemas.microsoft.com/office/drawing/2014/main" id="{54031885-BBBD-01E7-4958-8CE3D020C1B5}"/>
              </a:ext>
            </a:extLst>
          </p:cNvPr>
          <p:cNvPicPr>
            <a:picLocks noChangeAspect="1"/>
          </p:cNvPicPr>
          <p:nvPr/>
        </p:nvPicPr>
        <p:blipFill>
          <a:blip r:embed="rId6"/>
          <a:srcRect l="35185" r="35648"/>
          <a:stretch/>
        </p:blipFill>
        <p:spPr>
          <a:xfrm>
            <a:off x="7185317" y="1792134"/>
            <a:ext cx="1606387" cy="1886781"/>
          </a:xfrm>
          <a:prstGeom prst="rect">
            <a:avLst/>
          </a:prstGeom>
        </p:spPr>
      </p:pic>
      <p:pic>
        <p:nvPicPr>
          <p:cNvPr id="57" name="Picture 56" descr="A chart with different colored squares&#10;&#10;AI-generated content may be incorrect.">
            <a:extLst>
              <a:ext uri="{FF2B5EF4-FFF2-40B4-BE49-F238E27FC236}">
                <a16:creationId xmlns:a16="http://schemas.microsoft.com/office/drawing/2014/main" id="{3177068F-EE32-750A-9009-92F60AD0F3B4}"/>
              </a:ext>
            </a:extLst>
          </p:cNvPr>
          <p:cNvPicPr>
            <a:picLocks noChangeAspect="1"/>
          </p:cNvPicPr>
          <p:nvPr/>
        </p:nvPicPr>
        <p:blipFill>
          <a:blip r:embed="rId6"/>
          <a:srcRect l="70370"/>
          <a:stretch/>
        </p:blipFill>
        <p:spPr>
          <a:xfrm>
            <a:off x="5159876" y="2925071"/>
            <a:ext cx="1634916" cy="1890287"/>
          </a:xfrm>
          <a:prstGeom prst="rect">
            <a:avLst/>
          </a:prstGeom>
        </p:spPr>
      </p:pic>
      <p:sp>
        <p:nvSpPr>
          <p:cNvPr id="2" name="TextBox 1">
            <a:extLst>
              <a:ext uri="{FF2B5EF4-FFF2-40B4-BE49-F238E27FC236}">
                <a16:creationId xmlns:a16="http://schemas.microsoft.com/office/drawing/2014/main" id="{474C16FB-405D-F98E-DB5C-4362521AB90C}"/>
              </a:ext>
            </a:extLst>
          </p:cNvPr>
          <p:cNvSpPr txBox="1"/>
          <p:nvPr/>
        </p:nvSpPr>
        <p:spPr>
          <a:xfrm>
            <a:off x="7496835" y="2336724"/>
            <a:ext cx="383438" cy="230832"/>
          </a:xfrm>
          <a:prstGeom prst="rect">
            <a:avLst/>
          </a:prstGeom>
          <a:noFill/>
        </p:spPr>
        <p:txBody>
          <a:bodyPr wrap="none" rtlCol="0">
            <a:spAutoFit/>
          </a:bodyPr>
          <a:lstStyle/>
          <a:p>
            <a:r>
              <a:rPr lang="en-US" sz="900" b="1"/>
              <a:t>age</a:t>
            </a:r>
            <a:endParaRPr lang="en-BE" sz="900" b="1"/>
          </a:p>
        </p:txBody>
      </p:sp>
      <p:sp>
        <p:nvSpPr>
          <p:cNvPr id="4" name="TextBox 3">
            <a:extLst>
              <a:ext uri="{FF2B5EF4-FFF2-40B4-BE49-F238E27FC236}">
                <a16:creationId xmlns:a16="http://schemas.microsoft.com/office/drawing/2014/main" id="{B2D7EE4E-5677-15A8-6E29-5AC76FC6B07A}"/>
              </a:ext>
            </a:extLst>
          </p:cNvPr>
          <p:cNvSpPr txBox="1"/>
          <p:nvPr/>
        </p:nvSpPr>
        <p:spPr>
          <a:xfrm>
            <a:off x="6281099" y="3497021"/>
            <a:ext cx="490840" cy="215444"/>
          </a:xfrm>
          <a:prstGeom prst="rect">
            <a:avLst/>
          </a:prstGeom>
          <a:noFill/>
        </p:spPr>
        <p:txBody>
          <a:bodyPr wrap="none" rtlCol="0">
            <a:spAutoFit/>
          </a:bodyPr>
          <a:lstStyle/>
          <a:p>
            <a:r>
              <a:rPr lang="en-US" sz="800" b="1" dirty="0"/>
              <a:t>HAMD</a:t>
            </a:r>
            <a:endParaRPr lang="en-BE" sz="800" b="1" dirty="0"/>
          </a:p>
        </p:txBody>
      </p:sp>
      <p:sp>
        <p:nvSpPr>
          <p:cNvPr id="5" name="Left Brace 4">
            <a:extLst>
              <a:ext uri="{FF2B5EF4-FFF2-40B4-BE49-F238E27FC236}">
                <a16:creationId xmlns:a16="http://schemas.microsoft.com/office/drawing/2014/main" id="{02097705-2A15-6552-4482-3C4CE8B3F26F}"/>
              </a:ext>
            </a:extLst>
          </p:cNvPr>
          <p:cNvSpPr/>
          <p:nvPr/>
        </p:nvSpPr>
        <p:spPr>
          <a:xfrm>
            <a:off x="4730217" y="706169"/>
            <a:ext cx="361368" cy="4165633"/>
          </a:xfrm>
          <a:prstGeom prst="leftBrace">
            <a:avLst/>
          </a:prstGeom>
          <a:ln w="28575">
            <a:solidFill>
              <a:srgbClr val="0000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cxnSp>
        <p:nvCxnSpPr>
          <p:cNvPr id="8" name="Straight Arrow Connector 7">
            <a:extLst>
              <a:ext uri="{FF2B5EF4-FFF2-40B4-BE49-F238E27FC236}">
                <a16:creationId xmlns:a16="http://schemas.microsoft.com/office/drawing/2014/main" id="{0095EF64-2C5D-A54A-17C2-D614698895B8}"/>
              </a:ext>
            </a:extLst>
          </p:cNvPr>
          <p:cNvCxnSpPr>
            <a:endCxn id="49" idx="1"/>
          </p:cNvCxnSpPr>
          <p:nvPr/>
        </p:nvCxnSpPr>
        <p:spPr>
          <a:xfrm>
            <a:off x="1812876" y="2858758"/>
            <a:ext cx="5032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3">
            <a:extLst>
              <a:ext uri="{FF2B5EF4-FFF2-40B4-BE49-F238E27FC236}">
                <a16:creationId xmlns:a16="http://schemas.microsoft.com/office/drawing/2014/main" id="{4063B389-9177-0B86-82B3-5E85F9F226B6}"/>
              </a:ext>
            </a:extLst>
          </p:cNvPr>
          <p:cNvSpPr txBox="1"/>
          <p:nvPr/>
        </p:nvSpPr>
        <p:spPr>
          <a:xfrm>
            <a:off x="5115239" y="3489401"/>
            <a:ext cx="490840" cy="215444"/>
          </a:xfrm>
          <a:prstGeom prst="rect">
            <a:avLst/>
          </a:prstGeom>
          <a:noFill/>
        </p:spPr>
        <p:txBody>
          <a:bodyPr wrap="none" rtlCol="0">
            <a:spAutoFit/>
          </a:bodyPr>
          <a:lstStyle/>
          <a:p>
            <a:r>
              <a:rPr lang="en-US" sz="800" b="1" dirty="0"/>
              <a:t>HAMD</a:t>
            </a:r>
            <a:endParaRPr lang="en-BE" sz="800" b="1" dirty="0"/>
          </a:p>
        </p:txBody>
      </p:sp>
    </p:spTree>
    <p:custDataLst>
      <p:tags r:id="rId1"/>
    </p:custDataLst>
    <p:extLst>
      <p:ext uri="{BB962C8B-B14F-4D97-AF65-F5344CB8AC3E}">
        <p14:creationId xmlns:p14="http://schemas.microsoft.com/office/powerpoint/2010/main" val="103386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9"/>
                                        </p:tgtEl>
                                      </p:cBhvr>
                                    </p:animEffect>
                                    <p:set>
                                      <p:cBhvr>
                                        <p:cTn id="20" dur="1" fill="hold">
                                          <p:stCondLst>
                                            <p:cond delay="499"/>
                                          </p:stCondLst>
                                        </p:cTn>
                                        <p:tgtEl>
                                          <p:spTgt spid="4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5"/>
                                        </p:tgtEl>
                                      </p:cBhvr>
                                    </p:animEffect>
                                    <p:set>
                                      <p:cBhvr>
                                        <p:cTn id="46" dur="1" fill="hold">
                                          <p:stCondLst>
                                            <p:cond delay="499"/>
                                          </p:stCondLst>
                                        </p:cTn>
                                        <p:tgtEl>
                                          <p:spTgt spid="5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6"/>
                                        </p:tgtEl>
                                      </p:cBhvr>
                                    </p:animEffect>
                                    <p:set>
                                      <p:cBhvr>
                                        <p:cTn id="49" dur="1" fill="hold">
                                          <p:stCondLst>
                                            <p:cond delay="499"/>
                                          </p:stCondLst>
                                        </p:cTn>
                                        <p:tgtEl>
                                          <p:spTgt spid="5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7"/>
                                        </p:tgtEl>
                                      </p:cBhvr>
                                    </p:animEffect>
                                    <p:set>
                                      <p:cBhvr>
                                        <p:cTn id="55" dur="1" fill="hold">
                                          <p:stCondLst>
                                            <p:cond delay="499"/>
                                          </p:stCondLst>
                                        </p:cTn>
                                        <p:tgtEl>
                                          <p:spTgt spid="57"/>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xit" presetSubtype="0" fill="hold" grpId="1" nodeType="withEffect">
                                  <p:stCondLst>
                                    <p:cond delay="0"/>
                                  </p:stCondLst>
                                  <p:childTnLst>
                                    <p:animEffect transition="out" filter="fade">
                                      <p:cBhvr>
                                        <p:cTn id="63" dur="500"/>
                                        <p:tgtEl>
                                          <p:spTgt spid="6"/>
                                        </p:tgtEl>
                                      </p:cBhvr>
                                    </p:animEffect>
                                    <p:set>
                                      <p:cBhvr>
                                        <p:cTn id="6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2" grpId="1"/>
      <p:bldP spid="4" grpId="0"/>
      <p:bldP spid="4"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A995-F017-F9E1-AE22-7376DBAD3674}"/>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979B9588-1D35-66FF-83EC-2FB0354D53C2}"/>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74F76FA0-A862-21A6-DE5D-9014AE66C85F}"/>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B81DA514-5349-2BE0-7F0F-F3BFEFD947FE}"/>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D7CC4DD9-D01D-ECC6-4DB9-01D8ACC0CFC5}"/>
              </a:ext>
            </a:extLst>
          </p:cNvPr>
          <p:cNvSpPr txBox="1">
            <a:spLocks noGrp="1"/>
          </p:cNvSpPr>
          <p:nvPr>
            <p:ph type="title"/>
          </p:nvPr>
        </p:nvSpPr>
        <p:spPr>
          <a:xfrm>
            <a:off x="2367751" y="75995"/>
            <a:ext cx="6464548" cy="518732"/>
          </a:xfrm>
          <a:prstGeom prst="rect">
            <a:avLst/>
          </a:prstGeom>
        </p:spPr>
        <p:txBody>
          <a:bodyPr vert="horz" wrap="square" lIns="0" tIns="13335" rIns="0" bIns="0" rtlCol="0">
            <a:spAutoFit/>
          </a:bodyPr>
          <a:lstStyle/>
          <a:p>
            <a:r>
              <a:rPr lang="fr-FR" sz="3200" b="1" kern="1200" dirty="0">
                <a:solidFill>
                  <a:schemeClr val="accent2"/>
                </a:solidFill>
                <a:latin typeface="Calibri" pitchFamily="34" charset="0"/>
                <a:ea typeface="+mn-ea"/>
                <a:cs typeface="Arial" charset="0"/>
              </a:rPr>
              <a:t>Simulation des données manquantes</a:t>
            </a:r>
          </a:p>
        </p:txBody>
      </p:sp>
      <p:grpSp>
        <p:nvGrpSpPr>
          <p:cNvPr id="21" name="Groupe 10">
            <a:extLst>
              <a:ext uri="{FF2B5EF4-FFF2-40B4-BE49-F238E27FC236}">
                <a16:creationId xmlns:a16="http://schemas.microsoft.com/office/drawing/2014/main" id="{429BEBA3-2D48-39FD-9FD1-8B499CE2E654}"/>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9F02F53D-7E07-6316-7125-D7FBC87187F5}"/>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F7B59B42-4033-78B4-A96A-6F67306303D2}"/>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4EADA3FF-2A0D-59D4-A342-4509CAAC95E5}"/>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sp>
        <p:nvSpPr>
          <p:cNvPr id="25" name="Titre 1">
            <a:extLst>
              <a:ext uri="{FF2B5EF4-FFF2-40B4-BE49-F238E27FC236}">
                <a16:creationId xmlns:a16="http://schemas.microsoft.com/office/drawing/2014/main" id="{2363CB53-79DA-8741-DD85-4C76ABA62DC6}"/>
              </a:ext>
            </a:extLst>
          </p:cNvPr>
          <p:cNvSpPr txBox="1">
            <a:spLocks/>
          </p:cNvSpPr>
          <p:nvPr/>
        </p:nvSpPr>
        <p:spPr>
          <a:xfrm>
            <a:off x="2201862" y="4862942"/>
            <a:ext cx="6942138"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fr-FR" sz="1100" kern="1200">
                <a:solidFill>
                  <a:schemeClr val="tx1"/>
                </a:solidFill>
                <a:latin typeface="Calibri" pitchFamily="34" charset="0"/>
                <a:ea typeface="+mn-ea"/>
                <a:cs typeface="Arial" charset="0"/>
              </a:rPr>
              <a:t>Moad Hani                                                                                                             Etat d’avancement de la thèse (ILIA)</a:t>
            </a:r>
          </a:p>
        </p:txBody>
      </p:sp>
      <p:sp>
        <p:nvSpPr>
          <p:cNvPr id="26" name="Espace réservé du numéro de diapositive 19">
            <a:extLst>
              <a:ext uri="{FF2B5EF4-FFF2-40B4-BE49-F238E27FC236}">
                <a16:creationId xmlns:a16="http://schemas.microsoft.com/office/drawing/2014/main" id="{1FB12849-F3AE-98F4-7BE1-BAD4E0F5C33B}"/>
              </a:ext>
            </a:extLst>
          </p:cNvPr>
          <p:cNvSpPr txBox="1">
            <a:spLocks/>
          </p:cNvSpPr>
          <p:nvPr/>
        </p:nvSpPr>
        <p:spPr>
          <a:xfrm>
            <a:off x="8472458" y="4832033"/>
            <a:ext cx="671542"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fld id="{00000000-1234-1234-1234-123412341234}" type="slidenum">
              <a:rPr lang="fr-FR" smtClean="0">
                <a:solidFill>
                  <a:schemeClr val="tx1"/>
                </a:solidFill>
              </a:rPr>
              <a:pPr/>
              <a:t>6</a:t>
            </a:fld>
            <a:endParaRPr lang="fr-FR">
              <a:solidFill>
                <a:schemeClr val="tx1"/>
              </a:solidFill>
            </a:endParaRPr>
          </a:p>
        </p:txBody>
      </p:sp>
      <p:sp>
        <p:nvSpPr>
          <p:cNvPr id="5" name="ZoneTexte 4">
            <a:extLst>
              <a:ext uri="{FF2B5EF4-FFF2-40B4-BE49-F238E27FC236}">
                <a16:creationId xmlns:a16="http://schemas.microsoft.com/office/drawing/2014/main" id="{D779D112-5622-8F16-34DB-1BFC7187E5EF}"/>
              </a:ext>
            </a:extLst>
          </p:cNvPr>
          <p:cNvSpPr txBox="1"/>
          <p:nvPr/>
        </p:nvSpPr>
        <p:spPr>
          <a:xfrm>
            <a:off x="1813560" y="731520"/>
            <a:ext cx="5920740" cy="615553"/>
          </a:xfrm>
          <a:prstGeom prst="rect">
            <a:avLst/>
          </a:prstGeom>
          <a:noFill/>
        </p:spPr>
        <p:txBody>
          <a:bodyPr wrap="square" rtlCol="0">
            <a:spAutoFit/>
          </a:bodyPr>
          <a:lstStyle/>
          <a:p>
            <a:r>
              <a:rPr lang="fr-FR" sz="2000" b="1" dirty="0"/>
              <a:t>Taux de manque simulés : 10%, 20%, 30%, 40%</a:t>
            </a:r>
          </a:p>
          <a:p>
            <a:endParaRPr lang="fr-BE" b="1" dirty="0"/>
          </a:p>
        </p:txBody>
      </p:sp>
      <p:pic>
        <p:nvPicPr>
          <p:cNvPr id="4" name="Image 3" descr="Une image contenant texte, capture d’écran, Caractère coloré, motif&#10;&#10;Le contenu généré par l’IA peut être incorrect.">
            <a:extLst>
              <a:ext uri="{FF2B5EF4-FFF2-40B4-BE49-F238E27FC236}">
                <a16:creationId xmlns:a16="http://schemas.microsoft.com/office/drawing/2014/main" id="{193C1A6E-7EA4-D9CA-6206-D40CFC09F385}"/>
              </a:ext>
            </a:extLst>
          </p:cNvPr>
          <p:cNvPicPr>
            <a:picLocks noChangeAspect="1"/>
          </p:cNvPicPr>
          <p:nvPr/>
        </p:nvPicPr>
        <p:blipFill>
          <a:blip r:embed="rId4"/>
          <a:stretch>
            <a:fillRect/>
          </a:stretch>
        </p:blipFill>
        <p:spPr>
          <a:xfrm>
            <a:off x="0" y="1209913"/>
            <a:ext cx="9119167" cy="3377327"/>
          </a:xfrm>
          <a:prstGeom prst="rect">
            <a:avLst/>
          </a:prstGeom>
        </p:spPr>
      </p:pic>
    </p:spTree>
    <p:custDataLst>
      <p:tags r:id="rId1"/>
    </p:custDataLst>
    <p:extLst>
      <p:ext uri="{BB962C8B-B14F-4D97-AF65-F5344CB8AC3E}">
        <p14:creationId xmlns:p14="http://schemas.microsoft.com/office/powerpoint/2010/main" val="93844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645DD-064E-2C9B-3138-EC0CDABC88B6}"/>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B08F7E2A-469A-9B79-A9EC-522F09106956}"/>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E5E314E5-6CB5-66F8-C8CC-1A0250235C88}"/>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2F8101DE-A68E-C428-5EE1-4DE6D49CC465}"/>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C11AE905-73AD-B800-03F2-8F8B6F6F5537}"/>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dirty="0">
                <a:solidFill>
                  <a:schemeClr val="accent2"/>
                </a:solidFill>
              </a:rPr>
              <a:t>Méthodes d’Imputation Évaluées</a:t>
            </a: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AB262C3D-6124-EEDF-9C2C-EFEA0AC84F4B}"/>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C7C9F6E0-1DB9-E612-1C23-10866D3CF065}"/>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3970FD56-358C-54D0-A97D-BCC85C263444}"/>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6507DB3F-FD52-9C4B-9265-642FCAF35F51}"/>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sp>
        <p:nvSpPr>
          <p:cNvPr id="2" name="ZoneTexte 1">
            <a:extLst>
              <a:ext uri="{FF2B5EF4-FFF2-40B4-BE49-F238E27FC236}">
                <a16:creationId xmlns:a16="http://schemas.microsoft.com/office/drawing/2014/main" id="{332A9D99-FC88-9C5E-C8EC-E0B96C08A32F}"/>
              </a:ext>
            </a:extLst>
          </p:cNvPr>
          <p:cNvSpPr txBox="1"/>
          <p:nvPr/>
        </p:nvSpPr>
        <p:spPr>
          <a:xfrm>
            <a:off x="6796402" y="1851166"/>
            <a:ext cx="2097970" cy="315252"/>
          </a:xfrm>
          <a:prstGeom prst="rect">
            <a:avLst/>
          </a:prstGeom>
          <a:noFill/>
        </p:spPr>
        <p:txBody>
          <a:bodyPr wrap="square" rtlCol="0">
            <a:spAutoFit/>
          </a:bodyPr>
          <a:lstStyle/>
          <a:p>
            <a:pPr marL="147593" indent="0">
              <a:buNone/>
            </a:pPr>
            <a:r>
              <a:rPr lang="fr-FR" b="1" dirty="0">
                <a:solidFill>
                  <a:schemeClr val="accent1">
                    <a:lumMod val="60000"/>
                    <a:lumOff val="40000"/>
                  </a:schemeClr>
                </a:solidFill>
                <a:latin typeface="Montserrat" panose="00000500000000000000" pitchFamily="2" charset="0"/>
              </a:rPr>
              <a:t>Méthodes Simples</a:t>
            </a:r>
          </a:p>
        </p:txBody>
      </p:sp>
      <p:pic>
        <p:nvPicPr>
          <p:cNvPr id="5" name="Image 4">
            <a:extLst>
              <a:ext uri="{FF2B5EF4-FFF2-40B4-BE49-F238E27FC236}">
                <a16:creationId xmlns:a16="http://schemas.microsoft.com/office/drawing/2014/main" id="{60AF07BE-8493-2EBD-F778-29CF6BB00423}"/>
              </a:ext>
            </a:extLst>
          </p:cNvPr>
          <p:cNvPicPr>
            <a:picLocks noChangeAspect="1"/>
          </p:cNvPicPr>
          <p:nvPr/>
        </p:nvPicPr>
        <p:blipFill>
          <a:blip r:embed="rId4"/>
          <a:srcRect l="801" t="2862" r="1404" b="1251"/>
          <a:stretch>
            <a:fillRect/>
          </a:stretch>
        </p:blipFill>
        <p:spPr>
          <a:xfrm>
            <a:off x="439963" y="836630"/>
            <a:ext cx="6271079" cy="3847779"/>
          </a:xfrm>
          <a:prstGeom prst="rect">
            <a:avLst/>
          </a:prstGeom>
        </p:spPr>
      </p:pic>
      <p:sp>
        <p:nvSpPr>
          <p:cNvPr id="4" name="Rectangle 3">
            <a:extLst>
              <a:ext uri="{FF2B5EF4-FFF2-40B4-BE49-F238E27FC236}">
                <a16:creationId xmlns:a16="http://schemas.microsoft.com/office/drawing/2014/main" id="{B0E91A53-8C75-34E9-2147-C20BD62F61DC}"/>
              </a:ext>
            </a:extLst>
          </p:cNvPr>
          <p:cNvSpPr/>
          <p:nvPr/>
        </p:nvSpPr>
        <p:spPr>
          <a:xfrm>
            <a:off x="489856" y="1576085"/>
            <a:ext cx="6155872" cy="865414"/>
          </a:xfrm>
          <a:prstGeom prst="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690A0C2D-B6B9-A15A-6C62-35F9E9B151C1}"/>
              </a:ext>
            </a:extLst>
          </p:cNvPr>
          <p:cNvSpPr/>
          <p:nvPr/>
        </p:nvSpPr>
        <p:spPr>
          <a:xfrm>
            <a:off x="489856" y="2468511"/>
            <a:ext cx="6155872" cy="103434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C20E7316-E6F7-D095-6E80-209A0DDBEC7F}"/>
              </a:ext>
            </a:extLst>
          </p:cNvPr>
          <p:cNvSpPr/>
          <p:nvPr/>
        </p:nvSpPr>
        <p:spPr>
          <a:xfrm>
            <a:off x="489856" y="3529869"/>
            <a:ext cx="6155872" cy="49550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TextBox 9">
            <a:extLst>
              <a:ext uri="{FF2B5EF4-FFF2-40B4-BE49-F238E27FC236}">
                <a16:creationId xmlns:a16="http://schemas.microsoft.com/office/drawing/2014/main" id="{0E625A97-C07C-8CA4-DDC9-7999FB211308}"/>
              </a:ext>
            </a:extLst>
          </p:cNvPr>
          <p:cNvSpPr txBox="1"/>
          <p:nvPr/>
        </p:nvSpPr>
        <p:spPr>
          <a:xfrm>
            <a:off x="6724576" y="2831795"/>
            <a:ext cx="2241623" cy="307777"/>
          </a:xfrm>
          <a:prstGeom prst="rect">
            <a:avLst/>
          </a:prstGeom>
          <a:noFill/>
        </p:spPr>
        <p:txBody>
          <a:bodyPr wrap="square">
            <a:spAutoFit/>
          </a:bodyPr>
          <a:lstStyle/>
          <a:p>
            <a:pPr marL="147593" indent="0">
              <a:buNone/>
            </a:pPr>
            <a:r>
              <a:rPr lang="fr-FR" b="1" dirty="0">
                <a:solidFill>
                  <a:srgbClr val="00B050"/>
                </a:solidFill>
                <a:latin typeface="Montserrat" panose="00000500000000000000" pitchFamily="2" charset="0"/>
              </a:rPr>
              <a:t>Méthodes avancées</a:t>
            </a:r>
            <a:endParaRPr lang="en-BE" b="1" dirty="0">
              <a:solidFill>
                <a:srgbClr val="00B050"/>
              </a:solidFill>
              <a:latin typeface="Montserrat" panose="00000500000000000000" pitchFamily="2" charset="0"/>
            </a:endParaRPr>
          </a:p>
        </p:txBody>
      </p:sp>
      <p:sp>
        <p:nvSpPr>
          <p:cNvPr id="12" name="TextBox 11">
            <a:extLst>
              <a:ext uri="{FF2B5EF4-FFF2-40B4-BE49-F238E27FC236}">
                <a16:creationId xmlns:a16="http://schemas.microsoft.com/office/drawing/2014/main" id="{556FD330-E034-0CE4-1CEA-C4EF526791C6}"/>
              </a:ext>
            </a:extLst>
          </p:cNvPr>
          <p:cNvSpPr txBox="1"/>
          <p:nvPr/>
        </p:nvSpPr>
        <p:spPr>
          <a:xfrm>
            <a:off x="6770161" y="3529871"/>
            <a:ext cx="2052385" cy="523220"/>
          </a:xfrm>
          <a:prstGeom prst="rect">
            <a:avLst/>
          </a:prstGeom>
          <a:noFill/>
        </p:spPr>
        <p:txBody>
          <a:bodyPr wrap="square">
            <a:spAutoFit/>
          </a:bodyPr>
          <a:lstStyle/>
          <a:p>
            <a:pPr marL="147593" indent="0" algn="ctr">
              <a:buNone/>
            </a:pPr>
            <a:r>
              <a:rPr lang="fr-FR" b="1" dirty="0">
                <a:solidFill>
                  <a:srgbClr val="FFC000"/>
                </a:solidFill>
                <a:latin typeface="Montserrat" panose="00000500000000000000" pitchFamily="2" charset="0"/>
              </a:rPr>
              <a:t>Méthodes Machine Learning</a:t>
            </a:r>
            <a:endParaRPr lang="en-BE" b="1" dirty="0">
              <a:solidFill>
                <a:srgbClr val="FFC000"/>
              </a:solidFill>
              <a:latin typeface="Montserrat" panose="00000500000000000000" pitchFamily="2" charset="0"/>
            </a:endParaRPr>
          </a:p>
        </p:txBody>
      </p:sp>
      <p:sp>
        <p:nvSpPr>
          <p:cNvPr id="13" name="Rectangle 12">
            <a:extLst>
              <a:ext uri="{FF2B5EF4-FFF2-40B4-BE49-F238E27FC236}">
                <a16:creationId xmlns:a16="http://schemas.microsoft.com/office/drawing/2014/main" id="{9A0D3B05-3A64-5E01-E29E-6C9EFBFBA645}"/>
              </a:ext>
            </a:extLst>
          </p:cNvPr>
          <p:cNvSpPr/>
          <p:nvPr/>
        </p:nvSpPr>
        <p:spPr>
          <a:xfrm>
            <a:off x="6003924" y="4131505"/>
            <a:ext cx="777674" cy="307777"/>
          </a:xfrm>
          <a:prstGeom prst="rect">
            <a:avLst/>
          </a:prstGeom>
          <a:solidFill>
            <a:srgbClr val="FCFC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ectangle 13">
            <a:extLst>
              <a:ext uri="{FF2B5EF4-FFF2-40B4-BE49-F238E27FC236}">
                <a16:creationId xmlns:a16="http://schemas.microsoft.com/office/drawing/2014/main" id="{907BDF9D-BE79-40C8-AF3F-DC9A7717C6F5}"/>
              </a:ext>
            </a:extLst>
          </p:cNvPr>
          <p:cNvSpPr/>
          <p:nvPr/>
        </p:nvSpPr>
        <p:spPr>
          <a:xfrm>
            <a:off x="489856" y="4052654"/>
            <a:ext cx="6155872" cy="49550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custDataLst>
      <p:tags r:id="rId1"/>
    </p:custDataLst>
    <p:extLst>
      <p:ext uri="{BB962C8B-B14F-4D97-AF65-F5344CB8AC3E}">
        <p14:creationId xmlns:p14="http://schemas.microsoft.com/office/powerpoint/2010/main" val="203050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5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10" grpId="0"/>
      <p:bldP spid="12"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CE13B-6E94-6F47-EF3A-25897CDFF978}"/>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A714E82D-65F6-E274-7583-95384E25B447}"/>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B95DD0F7-2C55-A813-CB17-B50D7B7E0EE8}"/>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CC015C83-FBE4-D301-D596-29E4D501F6DA}"/>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2A684A03-089B-DE09-68F9-720635B7E765}"/>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dirty="0">
                <a:solidFill>
                  <a:schemeClr val="accent2"/>
                </a:solidFill>
              </a:rPr>
              <a:t>Résultats globaux</a:t>
            </a: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2BA2A7CA-DE58-C13C-687D-E323F14283D4}"/>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7205AC51-5419-30DA-A907-2C67468590AF}"/>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362142F5-C4FD-3020-9F06-4ACE0528B896}"/>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21831568-F39E-7A45-168B-0D204803E1C2}"/>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pic>
        <p:nvPicPr>
          <p:cNvPr id="1026" name="Picture 2" descr="Graphique comparatif de performance globale : MissForest domine avec MAE=2.26, suivi de MICE (2.56) et KNN (2.78). Les méthodes simples (Mean/Median) affichent des MAE supérieures à 3.5">
            <a:extLst>
              <a:ext uri="{FF2B5EF4-FFF2-40B4-BE49-F238E27FC236}">
                <a16:creationId xmlns:a16="http://schemas.microsoft.com/office/drawing/2014/main" id="{BC5E41FE-BA48-04F1-BE6F-47A2570A76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134"/>
          <a:stretch>
            <a:fillRect/>
          </a:stretch>
        </p:blipFill>
        <p:spPr bwMode="auto">
          <a:xfrm>
            <a:off x="1100931" y="669925"/>
            <a:ext cx="6942137" cy="3927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65D08D-7781-A07E-5B1F-5492B78D5D50}"/>
              </a:ext>
            </a:extLst>
          </p:cNvPr>
          <p:cNvSpPr txBox="1"/>
          <p:nvPr/>
        </p:nvSpPr>
        <p:spPr>
          <a:xfrm>
            <a:off x="931464" y="4622949"/>
            <a:ext cx="7281070" cy="276999"/>
          </a:xfrm>
          <a:prstGeom prst="rect">
            <a:avLst/>
          </a:prstGeom>
          <a:noFill/>
        </p:spPr>
        <p:txBody>
          <a:bodyPr wrap="square">
            <a:spAutoFit/>
          </a:bodyPr>
          <a:lstStyle/>
          <a:p>
            <a:pPr algn="ctr"/>
            <a:r>
              <a:rPr lang="fr-FR" sz="1200" b="1" dirty="0">
                <a:latin typeface="Montserrat" panose="00000500000000000000" pitchFamily="2" charset="0"/>
              </a:rPr>
              <a:t>Comparaison globale des méthodes d’imputation selon l’erreur absolue moyenne (MAE)</a:t>
            </a:r>
            <a:endParaRPr lang="en-BE" sz="1200" b="1" dirty="0">
              <a:latin typeface="Montserrat" panose="00000500000000000000" pitchFamily="2" charset="0"/>
            </a:endParaRPr>
          </a:p>
        </p:txBody>
      </p:sp>
    </p:spTree>
    <p:custDataLst>
      <p:tags r:id="rId1"/>
    </p:custDataLst>
    <p:extLst>
      <p:ext uri="{BB962C8B-B14F-4D97-AF65-F5344CB8AC3E}">
        <p14:creationId xmlns:p14="http://schemas.microsoft.com/office/powerpoint/2010/main" val="253632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4CE95-76BC-4B47-A51C-12C6CD1E03F2}"/>
            </a:ext>
          </a:extLst>
        </p:cNvPr>
        <p:cNvGrpSpPr/>
        <p:nvPr/>
      </p:nvGrpSpPr>
      <p:grpSpPr>
        <a:xfrm>
          <a:off x="0" y="0"/>
          <a:ext cx="0" cy="0"/>
          <a:chOff x="0" y="0"/>
          <a:chExt cx="0" cy="0"/>
        </a:xfrm>
      </p:grpSpPr>
      <p:grpSp>
        <p:nvGrpSpPr>
          <p:cNvPr id="18" name="Groupe 10">
            <a:extLst>
              <a:ext uri="{FF2B5EF4-FFF2-40B4-BE49-F238E27FC236}">
                <a16:creationId xmlns:a16="http://schemas.microsoft.com/office/drawing/2014/main" id="{7BA6D20D-1A87-B649-F335-B02F581DFFCE}"/>
              </a:ext>
            </a:extLst>
          </p:cNvPr>
          <p:cNvGrpSpPr>
            <a:grpSpLocks/>
          </p:cNvGrpSpPr>
          <p:nvPr/>
        </p:nvGrpSpPr>
        <p:grpSpPr bwMode="auto">
          <a:xfrm>
            <a:off x="0" y="0"/>
            <a:ext cx="9144000" cy="669925"/>
            <a:chOff x="0" y="0"/>
            <a:chExt cx="9144000" cy="669703"/>
          </a:xfrm>
        </p:grpSpPr>
        <p:sp>
          <p:nvSpPr>
            <p:cNvPr id="19" name="Rectangle 18">
              <a:extLst>
                <a:ext uri="{FF2B5EF4-FFF2-40B4-BE49-F238E27FC236}">
                  <a16:creationId xmlns:a16="http://schemas.microsoft.com/office/drawing/2014/main" id="{C89D0500-9D3B-6828-50E7-B74EC1F99AAC}"/>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0" name="Rectangle 19">
              <a:extLst>
                <a:ext uri="{FF2B5EF4-FFF2-40B4-BE49-F238E27FC236}">
                  <a16:creationId xmlns:a16="http://schemas.microsoft.com/office/drawing/2014/main" id="{38B82FEB-EA9F-CA0B-A21C-055867FB7A3E}"/>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3" name="object 3">
            <a:extLst>
              <a:ext uri="{FF2B5EF4-FFF2-40B4-BE49-F238E27FC236}">
                <a16:creationId xmlns:a16="http://schemas.microsoft.com/office/drawing/2014/main" id="{56007B1A-03B5-06F3-5216-D6F932790C54}"/>
              </a:ext>
            </a:extLst>
          </p:cNvPr>
          <p:cNvSpPr txBox="1">
            <a:spLocks noGrp="1"/>
          </p:cNvSpPr>
          <p:nvPr>
            <p:ph type="title"/>
          </p:nvPr>
        </p:nvSpPr>
        <p:spPr>
          <a:xfrm>
            <a:off x="2367751" y="75995"/>
            <a:ext cx="6464548" cy="505908"/>
          </a:xfrm>
          <a:prstGeom prst="rect">
            <a:avLst/>
          </a:prstGeom>
        </p:spPr>
        <p:txBody>
          <a:bodyPr vert="horz" wrap="square" lIns="0" tIns="13335" rIns="0" bIns="0" rtlCol="0">
            <a:spAutoFit/>
          </a:bodyPr>
          <a:lstStyle/>
          <a:p>
            <a:r>
              <a:rPr lang="fr-FR" sz="3200" dirty="0">
                <a:solidFill>
                  <a:schemeClr val="accent2"/>
                </a:solidFill>
              </a:rPr>
              <a:t>Résultats globaux</a:t>
            </a:r>
            <a:endParaRPr lang="fr-FR" sz="3200" b="1" kern="1200" dirty="0">
              <a:solidFill>
                <a:schemeClr val="accent2"/>
              </a:solidFill>
              <a:latin typeface="Calibri" pitchFamily="34" charset="0"/>
              <a:ea typeface="+mn-ea"/>
              <a:cs typeface="Arial" charset="0"/>
            </a:endParaRPr>
          </a:p>
        </p:txBody>
      </p:sp>
      <p:grpSp>
        <p:nvGrpSpPr>
          <p:cNvPr id="21" name="Groupe 10">
            <a:extLst>
              <a:ext uri="{FF2B5EF4-FFF2-40B4-BE49-F238E27FC236}">
                <a16:creationId xmlns:a16="http://schemas.microsoft.com/office/drawing/2014/main" id="{D9294995-F0A5-29E8-EC3E-CD3723DC7B7B}"/>
              </a:ext>
            </a:extLst>
          </p:cNvPr>
          <p:cNvGrpSpPr>
            <a:grpSpLocks/>
          </p:cNvGrpSpPr>
          <p:nvPr/>
        </p:nvGrpSpPr>
        <p:grpSpPr bwMode="auto">
          <a:xfrm>
            <a:off x="0" y="4930726"/>
            <a:ext cx="9144000" cy="212774"/>
            <a:chOff x="0" y="0"/>
            <a:chExt cx="9144000" cy="669703"/>
          </a:xfrm>
        </p:grpSpPr>
        <p:sp>
          <p:nvSpPr>
            <p:cNvPr id="22" name="Rectangle 21">
              <a:extLst>
                <a:ext uri="{FF2B5EF4-FFF2-40B4-BE49-F238E27FC236}">
                  <a16:creationId xmlns:a16="http://schemas.microsoft.com/office/drawing/2014/main" id="{B4EF17A2-D75B-7EBC-D522-514468FC2C6E}"/>
                </a:ext>
              </a:extLst>
            </p:cNvPr>
            <p:cNvSpPr/>
            <p:nvPr/>
          </p:nvSpPr>
          <p:spPr>
            <a:xfrm>
              <a:off x="2201863" y="0"/>
              <a:ext cx="6942137" cy="66970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en-US" sz="2000" kern="1200"/>
            </a:p>
          </p:txBody>
        </p:sp>
        <p:sp>
          <p:nvSpPr>
            <p:cNvPr id="23" name="Rectangle 22">
              <a:extLst>
                <a:ext uri="{FF2B5EF4-FFF2-40B4-BE49-F238E27FC236}">
                  <a16:creationId xmlns:a16="http://schemas.microsoft.com/office/drawing/2014/main" id="{AA7BFD18-C921-EEFF-0CC1-45FD82AFE3B7}"/>
                </a:ext>
              </a:extLst>
            </p:cNvPr>
            <p:cNvSpPr/>
            <p:nvPr/>
          </p:nvSpPr>
          <p:spPr>
            <a:xfrm>
              <a:off x="0" y="0"/>
              <a:ext cx="2201863" cy="66970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pSp>
      <p:sp>
        <p:nvSpPr>
          <p:cNvPr id="24" name="Titre 1">
            <a:extLst>
              <a:ext uri="{FF2B5EF4-FFF2-40B4-BE49-F238E27FC236}">
                <a16:creationId xmlns:a16="http://schemas.microsoft.com/office/drawing/2014/main" id="{57EA2F89-E5D1-2190-B3A9-CF195161758F}"/>
              </a:ext>
            </a:extLst>
          </p:cNvPr>
          <p:cNvSpPr txBox="1">
            <a:spLocks/>
          </p:cNvSpPr>
          <p:nvPr/>
        </p:nvSpPr>
        <p:spPr>
          <a:xfrm>
            <a:off x="49237" y="4851114"/>
            <a:ext cx="2152625" cy="339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ctr"/>
            <a:r>
              <a:rPr lang="fr-FR" sz="1200" b="1" kern="1200">
                <a:solidFill>
                  <a:schemeClr val="accent5"/>
                </a:solidFill>
                <a:latin typeface="Calibri" pitchFamily="34" charset="0"/>
                <a:ea typeface="+mn-ea"/>
                <a:cs typeface="Arial" charset="0"/>
              </a:rPr>
              <a:t>Université de Mons</a:t>
            </a:r>
          </a:p>
        </p:txBody>
      </p:sp>
      <p:sp>
        <p:nvSpPr>
          <p:cNvPr id="5" name="TextBox 4">
            <a:extLst>
              <a:ext uri="{FF2B5EF4-FFF2-40B4-BE49-F238E27FC236}">
                <a16:creationId xmlns:a16="http://schemas.microsoft.com/office/drawing/2014/main" id="{45ACB845-48F1-774A-BCCC-390655817665}"/>
              </a:ext>
            </a:extLst>
          </p:cNvPr>
          <p:cNvSpPr txBox="1"/>
          <p:nvPr/>
        </p:nvSpPr>
        <p:spPr>
          <a:xfrm>
            <a:off x="3574473" y="4575364"/>
            <a:ext cx="7078573" cy="276999"/>
          </a:xfrm>
          <a:prstGeom prst="rect">
            <a:avLst/>
          </a:prstGeom>
          <a:noFill/>
        </p:spPr>
        <p:txBody>
          <a:bodyPr wrap="square">
            <a:spAutoFit/>
          </a:bodyPr>
          <a:lstStyle/>
          <a:p>
            <a:r>
              <a:rPr lang="fr-FR" sz="1200" b="1" dirty="0">
                <a:latin typeface="Montserrat" panose="00000500000000000000" pitchFamily="2" charset="0"/>
              </a:rPr>
              <a:t>Analyse de Corrélation R²</a:t>
            </a:r>
          </a:p>
        </p:txBody>
      </p:sp>
      <p:pic>
        <p:nvPicPr>
          <p:cNvPr id="6" name="Image 5" descr="Une image contenant texte, capture d’écran, diagramme, Tracé&#10;&#10;Le contenu généré par l’IA peut être incorrect.">
            <a:extLst>
              <a:ext uri="{FF2B5EF4-FFF2-40B4-BE49-F238E27FC236}">
                <a16:creationId xmlns:a16="http://schemas.microsoft.com/office/drawing/2014/main" id="{86FFE0F7-E256-37B8-1F15-D9CD8881CC29}"/>
              </a:ext>
            </a:extLst>
          </p:cNvPr>
          <p:cNvPicPr>
            <a:picLocks noChangeAspect="1"/>
          </p:cNvPicPr>
          <p:nvPr/>
        </p:nvPicPr>
        <p:blipFill>
          <a:blip r:embed="rId4"/>
          <a:stretch>
            <a:fillRect/>
          </a:stretch>
        </p:blipFill>
        <p:spPr>
          <a:xfrm>
            <a:off x="1811347" y="691151"/>
            <a:ext cx="5319551" cy="3850964"/>
          </a:xfrm>
          <a:prstGeom prst="rect">
            <a:avLst/>
          </a:prstGeom>
        </p:spPr>
      </p:pic>
    </p:spTree>
    <p:custDataLst>
      <p:tags r:id="rId1"/>
    </p:custDataLst>
    <p:extLst>
      <p:ext uri="{BB962C8B-B14F-4D97-AF65-F5344CB8AC3E}">
        <p14:creationId xmlns:p14="http://schemas.microsoft.com/office/powerpoint/2010/main" val="99024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10.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11.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12.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13.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14.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15.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16.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2.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3.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4.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5.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6.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7.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8.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ags/tag9.xml><?xml version="1.0" encoding="utf-8"?>
<p:tagLst xmlns:a="http://schemas.openxmlformats.org/drawingml/2006/main" xmlns:r="http://schemas.openxmlformats.org/officeDocument/2006/relationships" xmlns:p="http://schemas.openxmlformats.org/presentationml/2006/main">
  <p:tag name="TIMING" val="|6.4|0.9|6.4|1.3|1.4|17.7|19.5|32|2.5|2.1"/>
</p:tagLst>
</file>

<file path=ppt/theme/theme1.xml><?xml version="1.0" encoding="utf-8"?>
<a:theme xmlns:a="http://schemas.openxmlformats.org/drawingml/2006/main" name="Focus">
  <a:themeElements>
    <a:clrScheme name="Personnalisé 4">
      <a:dk1>
        <a:sysClr val="windowText" lastClr="000000"/>
      </a:dk1>
      <a:lt1>
        <a:sysClr val="window" lastClr="FFFFFF"/>
      </a:lt1>
      <a:dk2>
        <a:srgbClr val="696464"/>
      </a:dk2>
      <a:lt2>
        <a:srgbClr val="51C9EF"/>
      </a:lt2>
      <a:accent1>
        <a:srgbClr val="BF0000"/>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AE56EC3-3A46-432D-B0FC-7A7F559183CF}">
  <we:reference id="WA200005566" version="3.0.0.3" store="Omex"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38681623C8E0428DB634EAC5011CC7" ma:contentTypeVersion="18" ma:contentTypeDescription="Crée un document." ma:contentTypeScope="" ma:versionID="269d3e1dcd936149e6c7eae80b70bffd">
  <xsd:schema xmlns:xsd="http://www.w3.org/2001/XMLSchema" xmlns:xs="http://www.w3.org/2001/XMLSchema" xmlns:p="http://schemas.microsoft.com/office/2006/metadata/properties" xmlns:ns3="728b0d1b-d641-4f3e-9793-887b54c17971" xmlns:ns4="c5c27d8e-e8e0-4a7b-aac1-159868468166" targetNamespace="http://schemas.microsoft.com/office/2006/metadata/properties" ma:root="true" ma:fieldsID="be4b64c036bd56839265424a4428eebd" ns3:_="" ns4:_="">
    <xsd:import namespace="728b0d1b-d641-4f3e-9793-887b54c17971"/>
    <xsd:import namespace="c5c27d8e-e8e0-4a7b-aac1-15986846816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LengthInSeconds"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_activity" minOccurs="0"/>
                <xsd:element ref="ns4:MediaServiceOCR" minOccurs="0"/>
                <xsd:element ref="ns4:MediaServiceObjectDetectorVersions" minOccurs="0"/>
                <xsd:element ref="ns4:MediaServiceSearchProperties" minOccurs="0"/>
                <xsd:element ref="ns4:MediaServiceSystemTags" minOccurs="0"/>
                <xsd:element ref="ns4: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8b0d1b-d641-4f3e-9793-887b54c17971"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c27d8e-e8e0-4a7b-aac1-15986846816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5c27d8e-e8e0-4a7b-aac1-159868468166" xsi:nil="true"/>
  </documentManagement>
</p:properties>
</file>

<file path=customXml/itemProps1.xml><?xml version="1.0" encoding="utf-8"?>
<ds:datastoreItem xmlns:ds="http://schemas.openxmlformats.org/officeDocument/2006/customXml" ds:itemID="{7219202B-9393-4987-9254-B5F995BA7511}">
  <ds:schemaRefs>
    <ds:schemaRef ds:uri="728b0d1b-d641-4f3e-9793-887b54c17971"/>
    <ds:schemaRef ds:uri="c5c27d8e-e8e0-4a7b-aac1-1598684681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B6B9E4-F457-41DC-938F-9F98F869D2C9}">
  <ds:schemaRefs>
    <ds:schemaRef ds:uri="http://schemas.microsoft.com/sharepoint/v3/contenttype/forms"/>
  </ds:schemaRefs>
</ds:datastoreItem>
</file>

<file path=customXml/itemProps3.xml><?xml version="1.0" encoding="utf-8"?>
<ds:datastoreItem xmlns:ds="http://schemas.openxmlformats.org/officeDocument/2006/customXml" ds:itemID="{5F441F2D-911B-4E7C-9227-3B6CCE75DF6E}">
  <ds:schemaRefs>
    <ds:schemaRef ds:uri="http://purl.org/dc/elements/1.1/"/>
    <ds:schemaRef ds:uri="http://schemas.microsoft.com/office/infopath/2007/PartnerControls"/>
    <ds:schemaRef ds:uri="http://www.w3.org/XML/1998/namespace"/>
    <ds:schemaRef ds:uri="http://schemas.microsoft.com/office/2006/documentManagement/types"/>
    <ds:schemaRef ds:uri="c5c27d8e-e8e0-4a7b-aac1-159868468166"/>
    <ds:schemaRef ds:uri="http://purl.org/dc/dcmitype/"/>
    <ds:schemaRef ds:uri="http://schemas.openxmlformats.org/package/2006/metadata/core-properties"/>
    <ds:schemaRef ds:uri="http://purl.org/dc/terms/"/>
    <ds:schemaRef ds:uri="728b0d1b-d641-4f3e-9793-887b54c1797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520</TotalTime>
  <Words>1770</Words>
  <Application>Microsoft Office PowerPoint</Application>
  <PresentationFormat>Affichage à l'écran (16:9)</PresentationFormat>
  <Paragraphs>214</Paragraphs>
  <Slides>17</Slides>
  <Notes>17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vt:i4>
      </vt:variant>
    </vt:vector>
  </HeadingPairs>
  <TitlesOfParts>
    <vt:vector size="25" baseType="lpstr">
      <vt:lpstr>EB Garamond</vt:lpstr>
      <vt:lpstr>Lato</vt:lpstr>
      <vt:lpstr>Montserrat</vt:lpstr>
      <vt:lpstr>Tahoma</vt:lpstr>
      <vt:lpstr>Wingdings</vt:lpstr>
      <vt:lpstr>Arial</vt:lpstr>
      <vt:lpstr>Calibri</vt:lpstr>
      <vt:lpstr>Focus</vt:lpstr>
      <vt:lpstr>Présentation PowerPoint</vt:lpstr>
      <vt:lpstr>Introduction</vt:lpstr>
      <vt:lpstr>Objectifs de l'Étude </vt:lpstr>
      <vt:lpstr>Base de données</vt:lpstr>
      <vt:lpstr>Simulation des données manquantes</vt:lpstr>
      <vt:lpstr>Simulation des données manquantes</vt:lpstr>
      <vt:lpstr>Méthodes d’Imputation Évaluées</vt:lpstr>
      <vt:lpstr>Résultats globaux</vt:lpstr>
      <vt:lpstr>Résultats globaux</vt:lpstr>
      <vt:lpstr>Résultats globaux</vt:lpstr>
      <vt:lpstr>Résultats globaux</vt:lpstr>
      <vt:lpstr>Résultats globaux</vt:lpstr>
      <vt:lpstr>Résultats globaux</vt:lpstr>
      <vt:lpstr>Résultats globaux</vt:lpstr>
      <vt:lpstr>Analyse par Mécanisme et Sensibilité</vt:lpstr>
      <vt:lpstr>Analyse par Mécanisme et Sensibilité</vt:lpstr>
      <vt:lpstr>Messages clés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fin d’études Système intelligent pour la détection et reconnaissance des plaques d’immatriculation marocaines</dc:title>
  <dc:creator>Moad Hani</dc:creator>
  <cp:lastModifiedBy>Moad HANI</cp:lastModifiedBy>
  <cp:revision>18</cp:revision>
  <dcterms:modified xsi:type="dcterms:W3CDTF">2025-10-24T11:28:29Z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0x010100A238681623C8E0428DB634EAC5011CC7</vt:lpwstr>
  </property>
</Properties>
</file>